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theme/themeOverride1.xml" ContentType="application/vnd.openxmlformats-officedocument.themeOverride+xml"/>
  <Override PartName="/ppt/charts/chart3.xml" ContentType="application/vnd.openxmlformats-officedocument.drawingml.chart+xml"/>
  <Override PartName="/ppt/charts/chart4.xml" ContentType="application/vnd.openxmlformats-officedocument.drawingml.chart+xml"/>
  <Override PartName="/ppt/theme/themeOverride2.xml" ContentType="application/vnd.openxmlformats-officedocument.themeOverride+xml"/>
  <Override PartName="/ppt/charts/chart5.xml" ContentType="application/vnd.openxmlformats-officedocument.drawingml.chart+xml"/>
  <Override PartName="/ppt/theme/themeOverride3.xml" ContentType="application/vnd.openxmlformats-officedocument.themeOverr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28" r:id="rId1"/>
  </p:sldMasterIdLst>
  <p:notesMasterIdLst>
    <p:notesMasterId r:id="rId11"/>
  </p:notesMasterIdLst>
  <p:sldIdLst>
    <p:sldId id="256" r:id="rId2"/>
    <p:sldId id="260" r:id="rId3"/>
    <p:sldId id="257" r:id="rId4"/>
    <p:sldId id="258" r:id="rId5"/>
    <p:sldId id="262" r:id="rId6"/>
    <p:sldId id="263" r:id="rId7"/>
    <p:sldId id="264" r:id="rId8"/>
    <p:sldId id="266" r:id="rId9"/>
    <p:sldId id="267"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56" d="100"/>
          <a:sy n="56" d="100"/>
        </p:scale>
        <p:origin x="90" y="6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2" Type="http://schemas.openxmlformats.org/officeDocument/2006/relationships/package" Target="../embeddings/Microsoft_Excel_Worksheet1.xlsx"/><Relationship Id="rId1" Type="http://schemas.openxmlformats.org/officeDocument/2006/relationships/themeOverride" Target="../theme/themeOverride1.xml"/></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Worksheet2.xlsx"/></Relationships>
</file>

<file path=ppt/charts/_rels/chart4.xml.rels><?xml version="1.0" encoding="UTF-8" standalone="yes"?>
<Relationships xmlns="http://schemas.openxmlformats.org/package/2006/relationships"><Relationship Id="rId2" Type="http://schemas.openxmlformats.org/officeDocument/2006/relationships/package" Target="../embeddings/Microsoft_Excel_Worksheet3.xlsx"/><Relationship Id="rId1" Type="http://schemas.openxmlformats.org/officeDocument/2006/relationships/themeOverride" Target="../theme/themeOverride2.xml"/></Relationships>
</file>

<file path=ppt/charts/_rels/chart5.xml.rels><?xml version="1.0" encoding="UTF-8" standalone="yes"?>
<Relationships xmlns="http://schemas.openxmlformats.org/package/2006/relationships"><Relationship Id="rId2" Type="http://schemas.openxmlformats.org/officeDocument/2006/relationships/package" Target="../embeddings/Microsoft_Excel_Worksheet4.xlsx"/><Relationship Id="rId1" Type="http://schemas.openxmlformats.org/officeDocument/2006/relationships/themeOverride" Target="../theme/themeOverrid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ED</a:t>
            </a:r>
            <a:r>
              <a:rPr lang="en-US" baseline="0"/>
              <a:t> visits Length (Hours)</a:t>
            </a:r>
            <a:endParaRPr lang="en-US"/>
          </a:p>
        </c:rich>
      </c:tx>
      <c:layout>
        <c:manualLayout>
          <c:xMode val="edge"/>
          <c:yMode val="edge"/>
          <c:x val="0.42577813802686421"/>
          <c:y val="2.5974025974025976E-2"/>
        </c:manualLayout>
      </c:layout>
      <c:overlay val="0"/>
    </c:title>
    <c:autoTitleDeleted val="0"/>
    <c:plotArea>
      <c:layout>
        <c:manualLayout>
          <c:layoutTarget val="inner"/>
          <c:xMode val="edge"/>
          <c:yMode val="edge"/>
          <c:x val="0.13299231897483405"/>
          <c:y val="0.11573598754701117"/>
          <c:w val="0.79466516134012666"/>
          <c:h val="0.70990648896160702"/>
        </c:manualLayout>
      </c:layout>
      <c:barChart>
        <c:barDir val="col"/>
        <c:grouping val="clustered"/>
        <c:varyColors val="0"/>
        <c:ser>
          <c:idx val="0"/>
          <c:order val="0"/>
          <c:tx>
            <c:v>Frequency</c:v>
          </c:tx>
          <c:invertIfNegative val="0"/>
          <c:cat>
            <c:strRef>
              <c:f>Sheet4!$A$2:$A$26</c:f>
              <c:strCache>
                <c:ptCount val="25"/>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More</c:v>
                </c:pt>
              </c:strCache>
            </c:strRef>
          </c:cat>
          <c:val>
            <c:numRef>
              <c:f>Sheet4!$B$2:$B$26</c:f>
              <c:numCache>
                <c:formatCode>General</c:formatCode>
                <c:ptCount val="25"/>
                <c:pt idx="0">
                  <c:v>3125</c:v>
                </c:pt>
                <c:pt idx="1">
                  <c:v>3778</c:v>
                </c:pt>
                <c:pt idx="2">
                  <c:v>4314</c:v>
                </c:pt>
                <c:pt idx="3">
                  <c:v>4991</c:v>
                </c:pt>
                <c:pt idx="4">
                  <c:v>5551</c:v>
                </c:pt>
                <c:pt idx="5">
                  <c:v>5612</c:v>
                </c:pt>
                <c:pt idx="6">
                  <c:v>5544</c:v>
                </c:pt>
                <c:pt idx="7">
                  <c:v>5638</c:v>
                </c:pt>
                <c:pt idx="8">
                  <c:v>5108</c:v>
                </c:pt>
                <c:pt idx="9">
                  <c:v>5074</c:v>
                </c:pt>
                <c:pt idx="10">
                  <c:v>5084</c:v>
                </c:pt>
                <c:pt idx="11">
                  <c:v>5288</c:v>
                </c:pt>
                <c:pt idx="12">
                  <c:v>5374</c:v>
                </c:pt>
                <c:pt idx="13">
                  <c:v>5249</c:v>
                </c:pt>
                <c:pt idx="14">
                  <c:v>4918</c:v>
                </c:pt>
                <c:pt idx="15">
                  <c:v>3809</c:v>
                </c:pt>
                <c:pt idx="16">
                  <c:v>2309</c:v>
                </c:pt>
                <c:pt idx="17">
                  <c:v>1565</c:v>
                </c:pt>
                <c:pt idx="18">
                  <c:v>1196</c:v>
                </c:pt>
                <c:pt idx="19">
                  <c:v>1102</c:v>
                </c:pt>
                <c:pt idx="20">
                  <c:v>1183</c:v>
                </c:pt>
                <c:pt idx="21">
                  <c:v>1471</c:v>
                </c:pt>
                <c:pt idx="22">
                  <c:v>1778</c:v>
                </c:pt>
                <c:pt idx="23">
                  <c:v>2138</c:v>
                </c:pt>
                <c:pt idx="24">
                  <c:v>824</c:v>
                </c:pt>
              </c:numCache>
            </c:numRef>
          </c:val>
          <c:extLst>
            <c:ext xmlns:c16="http://schemas.microsoft.com/office/drawing/2014/chart" uri="{C3380CC4-5D6E-409C-BE32-E72D297353CC}">
              <c16:uniqueId val="{00000000-403F-46DE-8DD3-661C2955344F}"/>
            </c:ext>
          </c:extLst>
        </c:ser>
        <c:dLbls>
          <c:showLegendKey val="0"/>
          <c:showVal val="0"/>
          <c:showCatName val="0"/>
          <c:showSerName val="0"/>
          <c:showPercent val="0"/>
          <c:showBubbleSize val="0"/>
        </c:dLbls>
        <c:gapWidth val="150"/>
        <c:axId val="1127763935"/>
        <c:axId val="887055535"/>
      </c:barChart>
      <c:catAx>
        <c:axId val="1127763935"/>
        <c:scaling>
          <c:orientation val="minMax"/>
        </c:scaling>
        <c:delete val="0"/>
        <c:axPos val="b"/>
        <c:title>
          <c:tx>
            <c:rich>
              <a:bodyPr/>
              <a:lstStyle/>
              <a:p>
                <a:pPr>
                  <a:defRPr/>
                </a:pPr>
                <a:r>
                  <a:rPr lang="en-US"/>
                  <a:t>Bin</a:t>
                </a:r>
              </a:p>
            </c:rich>
          </c:tx>
          <c:overlay val="0"/>
        </c:title>
        <c:numFmt formatCode="General" sourceLinked="1"/>
        <c:majorTickMark val="out"/>
        <c:minorTickMark val="none"/>
        <c:tickLblPos val="nextTo"/>
        <c:crossAx val="887055535"/>
        <c:crosses val="autoZero"/>
        <c:auto val="1"/>
        <c:lblAlgn val="ctr"/>
        <c:lblOffset val="100"/>
        <c:noMultiLvlLbl val="0"/>
      </c:catAx>
      <c:valAx>
        <c:axId val="887055535"/>
        <c:scaling>
          <c:orientation val="minMax"/>
        </c:scaling>
        <c:delete val="0"/>
        <c:axPos val="l"/>
        <c:title>
          <c:tx>
            <c:rich>
              <a:bodyPr/>
              <a:lstStyle/>
              <a:p>
                <a:pPr>
                  <a:defRPr/>
                </a:pPr>
                <a:r>
                  <a:rPr lang="en-US"/>
                  <a:t>Frequency</a:t>
                </a:r>
              </a:p>
            </c:rich>
          </c:tx>
          <c:overlay val="0"/>
        </c:title>
        <c:numFmt formatCode="General" sourceLinked="1"/>
        <c:majorTickMark val="out"/>
        <c:minorTickMark val="none"/>
        <c:tickLblPos val="nextTo"/>
        <c:crossAx val="1127763935"/>
        <c:crosses val="autoZero"/>
        <c:crossBetween val="between"/>
      </c:valAx>
    </c:plotArea>
    <c:plotVisOnly val="1"/>
    <c:dispBlanksAs val="gap"/>
    <c:showDLblsOverMax val="0"/>
    <c:extLst>
      <c:ext xmlns:c16r3="http://schemas.microsoft.com/office/drawing/2017/03/chart" uri="{56B9EC1D-385E-4148-901F-78D8002777C0}">
        <c16r3:dataDisplayOptions16>
          <c16r3:dispNaAsBlank val="1"/>
        </c16r3:dataDisplayOptions16>
      </c:ext>
    </c:extLst>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a:t>ED</a:t>
            </a:r>
            <a:r>
              <a:rPr lang="en-US" baseline="0"/>
              <a:t> Visits Over 24 Hours</a:t>
            </a:r>
            <a:endParaRPr lang="en-US"/>
          </a:p>
        </c:rich>
      </c:tx>
      <c:overlay val="0"/>
    </c:title>
    <c:autoTitleDeleted val="0"/>
    <c:plotArea>
      <c:layout/>
      <c:barChart>
        <c:barDir val="col"/>
        <c:grouping val="clustered"/>
        <c:varyColors val="0"/>
        <c:ser>
          <c:idx val="0"/>
          <c:order val="0"/>
          <c:tx>
            <c:v>Frequency</c:v>
          </c:tx>
          <c:invertIfNegative val="0"/>
          <c:cat>
            <c:numRef>
              <c:f>Sheet10!$A$2:$A$13</c:f>
              <c:numCache>
                <c:formatCode>0</c:formatCode>
                <c:ptCount val="12"/>
                <c:pt idx="0">
                  <c:v>2</c:v>
                </c:pt>
                <c:pt idx="1">
                  <c:v>4</c:v>
                </c:pt>
                <c:pt idx="2">
                  <c:v>6</c:v>
                </c:pt>
                <c:pt idx="3">
                  <c:v>8</c:v>
                </c:pt>
                <c:pt idx="4">
                  <c:v>10</c:v>
                </c:pt>
                <c:pt idx="5">
                  <c:v>12</c:v>
                </c:pt>
                <c:pt idx="6">
                  <c:v>14</c:v>
                </c:pt>
                <c:pt idx="7">
                  <c:v>16</c:v>
                </c:pt>
                <c:pt idx="8">
                  <c:v>18</c:v>
                </c:pt>
                <c:pt idx="9">
                  <c:v>20</c:v>
                </c:pt>
                <c:pt idx="10">
                  <c:v>22</c:v>
                </c:pt>
                <c:pt idx="11" formatCode="General">
                  <c:v>24</c:v>
                </c:pt>
              </c:numCache>
            </c:numRef>
          </c:cat>
          <c:val>
            <c:numRef>
              <c:f>Sheet10!$B$2:$B$13</c:f>
              <c:numCache>
                <c:formatCode>General</c:formatCode>
                <c:ptCount val="12"/>
                <c:pt idx="0">
                  <c:v>4437</c:v>
                </c:pt>
                <c:pt idx="1">
                  <c:v>2952</c:v>
                </c:pt>
                <c:pt idx="2">
                  <c:v>2608</c:v>
                </c:pt>
                <c:pt idx="3">
                  <c:v>4550</c:v>
                </c:pt>
                <c:pt idx="4">
                  <c:v>9727</c:v>
                </c:pt>
                <c:pt idx="5">
                  <c:v>11824</c:v>
                </c:pt>
                <c:pt idx="6">
                  <c:v>11239</c:v>
                </c:pt>
                <c:pt idx="7">
                  <c:v>10258</c:v>
                </c:pt>
                <c:pt idx="8">
                  <c:v>10419</c:v>
                </c:pt>
                <c:pt idx="9">
                  <c:v>9293</c:v>
                </c:pt>
                <c:pt idx="10">
                  <c:v>8291</c:v>
                </c:pt>
                <c:pt idx="11">
                  <c:v>6421</c:v>
                </c:pt>
              </c:numCache>
            </c:numRef>
          </c:val>
          <c:extLst>
            <c:ext xmlns:c16="http://schemas.microsoft.com/office/drawing/2014/chart" uri="{C3380CC4-5D6E-409C-BE32-E72D297353CC}">
              <c16:uniqueId val="{00000000-A772-42E1-9BA9-91A7D362C466}"/>
            </c:ext>
          </c:extLst>
        </c:ser>
        <c:dLbls>
          <c:showLegendKey val="0"/>
          <c:showVal val="0"/>
          <c:showCatName val="0"/>
          <c:showSerName val="0"/>
          <c:showPercent val="0"/>
          <c:showBubbleSize val="0"/>
        </c:dLbls>
        <c:gapWidth val="150"/>
        <c:axId val="1241326335"/>
        <c:axId val="886692527"/>
      </c:barChart>
      <c:catAx>
        <c:axId val="1241326335"/>
        <c:scaling>
          <c:orientation val="minMax"/>
        </c:scaling>
        <c:delete val="0"/>
        <c:axPos val="b"/>
        <c:title>
          <c:tx>
            <c:rich>
              <a:bodyPr/>
              <a:lstStyle/>
              <a:p>
                <a:pPr>
                  <a:defRPr/>
                </a:pPr>
                <a:r>
                  <a:rPr lang="en-US"/>
                  <a:t>Bin</a:t>
                </a:r>
              </a:p>
            </c:rich>
          </c:tx>
          <c:overlay val="0"/>
        </c:title>
        <c:numFmt formatCode="0" sourceLinked="1"/>
        <c:majorTickMark val="out"/>
        <c:minorTickMark val="none"/>
        <c:tickLblPos val="nextTo"/>
        <c:crossAx val="886692527"/>
        <c:crosses val="autoZero"/>
        <c:auto val="1"/>
        <c:lblAlgn val="ctr"/>
        <c:lblOffset val="100"/>
        <c:noMultiLvlLbl val="0"/>
      </c:catAx>
      <c:valAx>
        <c:axId val="886692527"/>
        <c:scaling>
          <c:orientation val="minMax"/>
        </c:scaling>
        <c:delete val="0"/>
        <c:axPos val="l"/>
        <c:title>
          <c:tx>
            <c:rich>
              <a:bodyPr/>
              <a:lstStyle/>
              <a:p>
                <a:pPr>
                  <a:defRPr/>
                </a:pPr>
                <a:r>
                  <a:rPr lang="en-US"/>
                  <a:t>Frequency</a:t>
                </a:r>
              </a:p>
            </c:rich>
          </c:tx>
          <c:overlay val="0"/>
        </c:title>
        <c:numFmt formatCode="General" sourceLinked="1"/>
        <c:majorTickMark val="out"/>
        <c:minorTickMark val="none"/>
        <c:tickLblPos val="nextTo"/>
        <c:crossAx val="1241326335"/>
        <c:crosses val="autoZero"/>
        <c:crossBetween val="between"/>
      </c:valAx>
    </c:plotArea>
    <c:plotVisOnly val="1"/>
    <c:dispBlanksAs val="gap"/>
    <c:showDLblsOverMax val="0"/>
    <c:extLst>
      <c:ext xmlns:c16r3="http://schemas.microsoft.com/office/drawing/2017/03/chart" uri="{56B9EC1D-385E-4148-901F-78D8002777C0}">
        <c16r3:dataDisplayOptions16>
          <c16r3:dispNaAsBlank val="1"/>
        </c16r3:dataDisplayOptions16>
      </c:ext>
    </c:extLst>
  </c:chart>
  <c:externalData r:id="rId2">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en-US"/>
              <a:t>Chest</a:t>
            </a:r>
            <a:r>
              <a:rPr lang="en-US" baseline="0"/>
              <a:t> Pain</a:t>
            </a:r>
            <a:endParaRPr lang="en-US"/>
          </a:p>
        </c:rich>
      </c:tx>
      <c:overlay val="0"/>
    </c:title>
    <c:autoTitleDeleted val="0"/>
    <c:plotArea>
      <c:layout/>
      <c:barChart>
        <c:barDir val="col"/>
        <c:grouping val="clustered"/>
        <c:varyColors val="0"/>
        <c:ser>
          <c:idx val="0"/>
          <c:order val="0"/>
          <c:tx>
            <c:v>Frequency</c:v>
          </c:tx>
          <c:invertIfNegative val="0"/>
          <c:cat>
            <c:strRef>
              <c:f>Sheet5!$A$2:$A$29</c:f>
              <c:strCache>
                <c:ptCount val="28"/>
                <c:pt idx="0">
                  <c:v>5</c:v>
                </c:pt>
                <c:pt idx="1">
                  <c:v>10</c:v>
                </c:pt>
                <c:pt idx="2">
                  <c:v>15</c:v>
                </c:pt>
                <c:pt idx="3">
                  <c:v>20</c:v>
                </c:pt>
                <c:pt idx="4">
                  <c:v>25</c:v>
                </c:pt>
                <c:pt idx="5">
                  <c:v>30</c:v>
                </c:pt>
                <c:pt idx="6">
                  <c:v>35</c:v>
                </c:pt>
                <c:pt idx="7">
                  <c:v>40</c:v>
                </c:pt>
                <c:pt idx="8">
                  <c:v>45</c:v>
                </c:pt>
                <c:pt idx="9">
                  <c:v>50</c:v>
                </c:pt>
                <c:pt idx="10">
                  <c:v>55</c:v>
                </c:pt>
                <c:pt idx="11">
                  <c:v>60</c:v>
                </c:pt>
                <c:pt idx="12">
                  <c:v>65</c:v>
                </c:pt>
                <c:pt idx="13">
                  <c:v>70</c:v>
                </c:pt>
                <c:pt idx="14">
                  <c:v>75</c:v>
                </c:pt>
                <c:pt idx="15">
                  <c:v>80</c:v>
                </c:pt>
                <c:pt idx="16">
                  <c:v>85</c:v>
                </c:pt>
                <c:pt idx="17">
                  <c:v>90</c:v>
                </c:pt>
                <c:pt idx="18">
                  <c:v>95</c:v>
                </c:pt>
                <c:pt idx="19">
                  <c:v>100</c:v>
                </c:pt>
                <c:pt idx="20">
                  <c:v>105</c:v>
                </c:pt>
                <c:pt idx="21">
                  <c:v>110</c:v>
                </c:pt>
                <c:pt idx="22">
                  <c:v>115</c:v>
                </c:pt>
                <c:pt idx="23">
                  <c:v>120</c:v>
                </c:pt>
                <c:pt idx="24">
                  <c:v>125</c:v>
                </c:pt>
                <c:pt idx="25">
                  <c:v>130</c:v>
                </c:pt>
                <c:pt idx="26">
                  <c:v>135</c:v>
                </c:pt>
                <c:pt idx="27">
                  <c:v>More</c:v>
                </c:pt>
              </c:strCache>
            </c:strRef>
          </c:cat>
          <c:val>
            <c:numRef>
              <c:f>Sheet5!$B$2:$B$29</c:f>
              <c:numCache>
                <c:formatCode>General</c:formatCode>
                <c:ptCount val="28"/>
                <c:pt idx="0">
                  <c:v>5</c:v>
                </c:pt>
                <c:pt idx="1">
                  <c:v>8</c:v>
                </c:pt>
                <c:pt idx="2">
                  <c:v>8</c:v>
                </c:pt>
                <c:pt idx="3">
                  <c:v>25</c:v>
                </c:pt>
                <c:pt idx="4">
                  <c:v>36</c:v>
                </c:pt>
                <c:pt idx="5">
                  <c:v>31</c:v>
                </c:pt>
                <c:pt idx="6">
                  <c:v>19</c:v>
                </c:pt>
                <c:pt idx="7">
                  <c:v>16</c:v>
                </c:pt>
                <c:pt idx="8">
                  <c:v>39</c:v>
                </c:pt>
                <c:pt idx="9">
                  <c:v>40</c:v>
                </c:pt>
                <c:pt idx="10">
                  <c:v>21</c:v>
                </c:pt>
                <c:pt idx="11">
                  <c:v>15</c:v>
                </c:pt>
                <c:pt idx="12">
                  <c:v>10</c:v>
                </c:pt>
                <c:pt idx="13">
                  <c:v>23</c:v>
                </c:pt>
                <c:pt idx="14">
                  <c:v>21</c:v>
                </c:pt>
                <c:pt idx="15">
                  <c:v>6</c:v>
                </c:pt>
                <c:pt idx="16">
                  <c:v>6</c:v>
                </c:pt>
                <c:pt idx="17">
                  <c:v>5</c:v>
                </c:pt>
                <c:pt idx="18">
                  <c:v>5</c:v>
                </c:pt>
                <c:pt idx="19">
                  <c:v>11</c:v>
                </c:pt>
                <c:pt idx="20">
                  <c:v>10</c:v>
                </c:pt>
                <c:pt idx="21">
                  <c:v>4</c:v>
                </c:pt>
                <c:pt idx="22">
                  <c:v>4</c:v>
                </c:pt>
                <c:pt idx="23">
                  <c:v>6</c:v>
                </c:pt>
                <c:pt idx="24">
                  <c:v>4</c:v>
                </c:pt>
                <c:pt idx="25">
                  <c:v>1</c:v>
                </c:pt>
                <c:pt idx="26">
                  <c:v>0</c:v>
                </c:pt>
                <c:pt idx="27">
                  <c:v>32</c:v>
                </c:pt>
              </c:numCache>
            </c:numRef>
          </c:val>
          <c:extLst>
            <c:ext xmlns:c16="http://schemas.microsoft.com/office/drawing/2014/chart" uri="{C3380CC4-5D6E-409C-BE32-E72D297353CC}">
              <c16:uniqueId val="{00000000-1195-4BDC-B1F1-F332EDE0B617}"/>
            </c:ext>
          </c:extLst>
        </c:ser>
        <c:dLbls>
          <c:showLegendKey val="0"/>
          <c:showVal val="0"/>
          <c:showCatName val="0"/>
          <c:showSerName val="0"/>
          <c:showPercent val="0"/>
          <c:showBubbleSize val="0"/>
        </c:dLbls>
        <c:gapWidth val="150"/>
        <c:axId val="2100336815"/>
        <c:axId val="66833999"/>
      </c:barChart>
      <c:catAx>
        <c:axId val="2100336815"/>
        <c:scaling>
          <c:orientation val="minMax"/>
        </c:scaling>
        <c:delete val="0"/>
        <c:axPos val="b"/>
        <c:numFmt formatCode="General" sourceLinked="1"/>
        <c:majorTickMark val="none"/>
        <c:minorTickMark val="none"/>
        <c:tickLblPos val="nextTo"/>
        <c:crossAx val="66833999"/>
        <c:crosses val="autoZero"/>
        <c:auto val="1"/>
        <c:lblAlgn val="ctr"/>
        <c:lblOffset val="100"/>
        <c:noMultiLvlLbl val="0"/>
      </c:catAx>
      <c:valAx>
        <c:axId val="66833999"/>
        <c:scaling>
          <c:orientation val="minMax"/>
        </c:scaling>
        <c:delete val="0"/>
        <c:axPos val="l"/>
        <c:majorGridlines/>
        <c:title>
          <c:tx>
            <c:rich>
              <a:bodyPr/>
              <a:lstStyle/>
              <a:p>
                <a:pPr>
                  <a:defRPr/>
                </a:pPr>
                <a:r>
                  <a:rPr lang="en-US"/>
                  <a:t>Frequency</a:t>
                </a:r>
              </a:p>
            </c:rich>
          </c:tx>
          <c:overlay val="0"/>
        </c:title>
        <c:numFmt formatCode="General" sourceLinked="1"/>
        <c:majorTickMark val="none"/>
        <c:minorTickMark val="none"/>
        <c:tickLblPos val="nextTo"/>
        <c:crossAx val="2100336815"/>
        <c:crosses val="autoZero"/>
        <c:crossBetween val="between"/>
      </c:valAx>
      <c:dTable>
        <c:showHorzBorder val="1"/>
        <c:showVertBorder val="1"/>
        <c:showOutline val="1"/>
        <c:showKeys val="1"/>
      </c:dTable>
    </c:plotArea>
    <c:plotVisOnly val="1"/>
    <c:dispBlanksAs val="gap"/>
    <c:showDLblsOverMax val="0"/>
    <c:extLst>
      <c:ext xmlns:c16r3="http://schemas.microsoft.com/office/drawing/2017/03/chart" uri="{56B9EC1D-385E-4148-901F-78D8002777C0}">
        <c16r3:dataDisplayOptions16>
          <c16r3:dispNaAsBlank val="1"/>
        </c16r3:dataDisplayOptions16>
      </c:ext>
    </c:extLst>
  </c:chart>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a:t>Syncope</a:t>
            </a:r>
          </a:p>
        </c:rich>
      </c:tx>
      <c:overlay val="0"/>
    </c:title>
    <c:autoTitleDeleted val="0"/>
    <c:plotArea>
      <c:layout/>
      <c:barChart>
        <c:barDir val="col"/>
        <c:grouping val="clustered"/>
        <c:varyColors val="0"/>
        <c:ser>
          <c:idx val="0"/>
          <c:order val="0"/>
          <c:tx>
            <c:v>Frequency</c:v>
          </c:tx>
          <c:invertIfNegative val="0"/>
          <c:cat>
            <c:strRef>
              <c:f>Sheet2!$A$2:$A$29</c:f>
              <c:strCache>
                <c:ptCount val="28"/>
                <c:pt idx="0">
                  <c:v>5</c:v>
                </c:pt>
                <c:pt idx="1">
                  <c:v>10</c:v>
                </c:pt>
                <c:pt idx="2">
                  <c:v>15</c:v>
                </c:pt>
                <c:pt idx="3">
                  <c:v>20</c:v>
                </c:pt>
                <c:pt idx="4">
                  <c:v>25</c:v>
                </c:pt>
                <c:pt idx="5">
                  <c:v>30</c:v>
                </c:pt>
                <c:pt idx="6">
                  <c:v>35</c:v>
                </c:pt>
                <c:pt idx="7">
                  <c:v>40</c:v>
                </c:pt>
                <c:pt idx="8">
                  <c:v>45</c:v>
                </c:pt>
                <c:pt idx="9">
                  <c:v>50</c:v>
                </c:pt>
                <c:pt idx="10">
                  <c:v>55</c:v>
                </c:pt>
                <c:pt idx="11">
                  <c:v>60</c:v>
                </c:pt>
                <c:pt idx="12">
                  <c:v>65</c:v>
                </c:pt>
                <c:pt idx="13">
                  <c:v>70</c:v>
                </c:pt>
                <c:pt idx="14">
                  <c:v>75</c:v>
                </c:pt>
                <c:pt idx="15">
                  <c:v>80</c:v>
                </c:pt>
                <c:pt idx="16">
                  <c:v>85</c:v>
                </c:pt>
                <c:pt idx="17">
                  <c:v>90</c:v>
                </c:pt>
                <c:pt idx="18">
                  <c:v>95</c:v>
                </c:pt>
                <c:pt idx="19">
                  <c:v>100</c:v>
                </c:pt>
                <c:pt idx="20">
                  <c:v>105</c:v>
                </c:pt>
                <c:pt idx="21">
                  <c:v>110</c:v>
                </c:pt>
                <c:pt idx="22">
                  <c:v>115</c:v>
                </c:pt>
                <c:pt idx="23">
                  <c:v>120</c:v>
                </c:pt>
                <c:pt idx="24">
                  <c:v>125</c:v>
                </c:pt>
                <c:pt idx="25">
                  <c:v>130</c:v>
                </c:pt>
                <c:pt idx="26">
                  <c:v>135</c:v>
                </c:pt>
                <c:pt idx="27">
                  <c:v>More</c:v>
                </c:pt>
              </c:strCache>
            </c:strRef>
          </c:cat>
          <c:val>
            <c:numRef>
              <c:f>Sheet2!$B$2:$B$29</c:f>
              <c:numCache>
                <c:formatCode>General</c:formatCode>
                <c:ptCount val="28"/>
                <c:pt idx="0">
                  <c:v>1</c:v>
                </c:pt>
                <c:pt idx="1">
                  <c:v>2</c:v>
                </c:pt>
                <c:pt idx="2">
                  <c:v>4</c:v>
                </c:pt>
                <c:pt idx="3">
                  <c:v>11</c:v>
                </c:pt>
                <c:pt idx="4">
                  <c:v>17</c:v>
                </c:pt>
                <c:pt idx="5">
                  <c:v>12</c:v>
                </c:pt>
                <c:pt idx="6">
                  <c:v>12</c:v>
                </c:pt>
                <c:pt idx="7">
                  <c:v>10</c:v>
                </c:pt>
                <c:pt idx="8">
                  <c:v>18</c:v>
                </c:pt>
                <c:pt idx="9">
                  <c:v>25</c:v>
                </c:pt>
                <c:pt idx="10">
                  <c:v>8</c:v>
                </c:pt>
                <c:pt idx="11">
                  <c:v>5</c:v>
                </c:pt>
                <c:pt idx="12">
                  <c:v>4</c:v>
                </c:pt>
                <c:pt idx="13">
                  <c:v>12</c:v>
                </c:pt>
                <c:pt idx="14">
                  <c:v>14</c:v>
                </c:pt>
                <c:pt idx="15">
                  <c:v>2</c:v>
                </c:pt>
                <c:pt idx="16">
                  <c:v>3</c:v>
                </c:pt>
                <c:pt idx="17">
                  <c:v>4</c:v>
                </c:pt>
                <c:pt idx="18">
                  <c:v>7</c:v>
                </c:pt>
                <c:pt idx="19">
                  <c:v>7</c:v>
                </c:pt>
                <c:pt idx="20">
                  <c:v>4</c:v>
                </c:pt>
                <c:pt idx="21">
                  <c:v>3</c:v>
                </c:pt>
                <c:pt idx="22">
                  <c:v>4</c:v>
                </c:pt>
                <c:pt idx="23">
                  <c:v>1</c:v>
                </c:pt>
                <c:pt idx="24">
                  <c:v>5</c:v>
                </c:pt>
                <c:pt idx="25">
                  <c:v>0</c:v>
                </c:pt>
                <c:pt idx="26">
                  <c:v>2</c:v>
                </c:pt>
                <c:pt idx="27">
                  <c:v>27</c:v>
                </c:pt>
              </c:numCache>
            </c:numRef>
          </c:val>
          <c:extLst>
            <c:ext xmlns:c16="http://schemas.microsoft.com/office/drawing/2014/chart" uri="{C3380CC4-5D6E-409C-BE32-E72D297353CC}">
              <c16:uniqueId val="{00000000-5688-4540-A207-2FEEB1617939}"/>
            </c:ext>
          </c:extLst>
        </c:ser>
        <c:dLbls>
          <c:showLegendKey val="0"/>
          <c:showVal val="0"/>
          <c:showCatName val="0"/>
          <c:showSerName val="0"/>
          <c:showPercent val="0"/>
          <c:showBubbleSize val="0"/>
        </c:dLbls>
        <c:gapWidth val="150"/>
        <c:axId val="554570448"/>
        <c:axId val="554570840"/>
      </c:barChart>
      <c:catAx>
        <c:axId val="554570448"/>
        <c:scaling>
          <c:orientation val="minMax"/>
        </c:scaling>
        <c:delete val="0"/>
        <c:axPos val="b"/>
        <c:numFmt formatCode="General" sourceLinked="1"/>
        <c:majorTickMark val="none"/>
        <c:minorTickMark val="none"/>
        <c:tickLblPos val="nextTo"/>
        <c:crossAx val="554570840"/>
        <c:crosses val="autoZero"/>
        <c:auto val="1"/>
        <c:lblAlgn val="ctr"/>
        <c:lblOffset val="100"/>
        <c:noMultiLvlLbl val="0"/>
      </c:catAx>
      <c:valAx>
        <c:axId val="554570840"/>
        <c:scaling>
          <c:orientation val="minMax"/>
        </c:scaling>
        <c:delete val="0"/>
        <c:axPos val="l"/>
        <c:majorGridlines/>
        <c:title>
          <c:tx>
            <c:rich>
              <a:bodyPr/>
              <a:lstStyle/>
              <a:p>
                <a:pPr>
                  <a:defRPr/>
                </a:pPr>
                <a:r>
                  <a:rPr lang="en-US"/>
                  <a:t>Frequency</a:t>
                </a:r>
              </a:p>
            </c:rich>
          </c:tx>
          <c:overlay val="0"/>
        </c:title>
        <c:numFmt formatCode="General" sourceLinked="1"/>
        <c:majorTickMark val="none"/>
        <c:minorTickMark val="none"/>
        <c:tickLblPos val="nextTo"/>
        <c:crossAx val="554570448"/>
        <c:crosses val="autoZero"/>
        <c:crossBetween val="between"/>
      </c:valAx>
      <c:dTable>
        <c:showHorzBorder val="1"/>
        <c:showVertBorder val="1"/>
        <c:showOutline val="1"/>
        <c:showKeys val="1"/>
      </c:dTable>
    </c:plotArea>
    <c:plotVisOnly val="1"/>
    <c:dispBlanksAs val="gap"/>
    <c:showDLblsOverMax val="0"/>
  </c:chart>
  <c:externalData r:id="rId2">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a:lstStyle/>
          <a:p>
            <a:pPr>
              <a:defRPr/>
            </a:pPr>
            <a:r>
              <a:rPr lang="en-US"/>
              <a:t>Pneumonia</a:t>
            </a:r>
          </a:p>
        </c:rich>
      </c:tx>
      <c:overlay val="0"/>
    </c:title>
    <c:autoTitleDeleted val="0"/>
    <c:plotArea>
      <c:layout/>
      <c:barChart>
        <c:barDir val="col"/>
        <c:grouping val="clustered"/>
        <c:varyColors val="0"/>
        <c:ser>
          <c:idx val="0"/>
          <c:order val="0"/>
          <c:tx>
            <c:v>Frequency</c:v>
          </c:tx>
          <c:invertIfNegative val="0"/>
          <c:cat>
            <c:strRef>
              <c:f>Sheet3!$A$2:$A$29</c:f>
              <c:strCache>
                <c:ptCount val="28"/>
                <c:pt idx="0">
                  <c:v>5</c:v>
                </c:pt>
                <c:pt idx="1">
                  <c:v>10</c:v>
                </c:pt>
                <c:pt idx="2">
                  <c:v>15</c:v>
                </c:pt>
                <c:pt idx="3">
                  <c:v>20</c:v>
                </c:pt>
                <c:pt idx="4">
                  <c:v>25</c:v>
                </c:pt>
                <c:pt idx="5">
                  <c:v>30</c:v>
                </c:pt>
                <c:pt idx="6">
                  <c:v>35</c:v>
                </c:pt>
                <c:pt idx="7">
                  <c:v>40</c:v>
                </c:pt>
                <c:pt idx="8">
                  <c:v>45</c:v>
                </c:pt>
                <c:pt idx="9">
                  <c:v>50</c:v>
                </c:pt>
                <c:pt idx="10">
                  <c:v>55</c:v>
                </c:pt>
                <c:pt idx="11">
                  <c:v>60</c:v>
                </c:pt>
                <c:pt idx="12">
                  <c:v>65</c:v>
                </c:pt>
                <c:pt idx="13">
                  <c:v>70</c:v>
                </c:pt>
                <c:pt idx="14">
                  <c:v>75</c:v>
                </c:pt>
                <c:pt idx="15">
                  <c:v>80</c:v>
                </c:pt>
                <c:pt idx="16">
                  <c:v>85</c:v>
                </c:pt>
                <c:pt idx="17">
                  <c:v>90</c:v>
                </c:pt>
                <c:pt idx="18">
                  <c:v>95</c:v>
                </c:pt>
                <c:pt idx="19">
                  <c:v>100</c:v>
                </c:pt>
                <c:pt idx="20">
                  <c:v>105</c:v>
                </c:pt>
                <c:pt idx="21">
                  <c:v>110</c:v>
                </c:pt>
                <c:pt idx="22">
                  <c:v>115</c:v>
                </c:pt>
                <c:pt idx="23">
                  <c:v>120</c:v>
                </c:pt>
                <c:pt idx="24">
                  <c:v>125</c:v>
                </c:pt>
                <c:pt idx="25">
                  <c:v>130</c:v>
                </c:pt>
                <c:pt idx="26">
                  <c:v>135</c:v>
                </c:pt>
                <c:pt idx="27">
                  <c:v>More</c:v>
                </c:pt>
              </c:strCache>
            </c:strRef>
          </c:cat>
          <c:val>
            <c:numRef>
              <c:f>Sheet3!$B$2:$B$29</c:f>
              <c:numCache>
                <c:formatCode>General</c:formatCode>
                <c:ptCount val="28"/>
                <c:pt idx="0">
                  <c:v>1</c:v>
                </c:pt>
                <c:pt idx="1">
                  <c:v>5</c:v>
                </c:pt>
                <c:pt idx="2">
                  <c:v>13</c:v>
                </c:pt>
                <c:pt idx="3">
                  <c:v>14</c:v>
                </c:pt>
                <c:pt idx="4">
                  <c:v>19</c:v>
                </c:pt>
                <c:pt idx="5">
                  <c:v>18</c:v>
                </c:pt>
                <c:pt idx="6">
                  <c:v>15</c:v>
                </c:pt>
                <c:pt idx="7">
                  <c:v>24</c:v>
                </c:pt>
                <c:pt idx="8">
                  <c:v>24</c:v>
                </c:pt>
                <c:pt idx="9">
                  <c:v>27</c:v>
                </c:pt>
                <c:pt idx="10">
                  <c:v>14</c:v>
                </c:pt>
                <c:pt idx="11">
                  <c:v>17</c:v>
                </c:pt>
                <c:pt idx="12">
                  <c:v>20</c:v>
                </c:pt>
                <c:pt idx="13">
                  <c:v>20</c:v>
                </c:pt>
                <c:pt idx="14">
                  <c:v>24</c:v>
                </c:pt>
                <c:pt idx="15">
                  <c:v>7</c:v>
                </c:pt>
                <c:pt idx="16">
                  <c:v>6</c:v>
                </c:pt>
                <c:pt idx="17">
                  <c:v>15</c:v>
                </c:pt>
                <c:pt idx="18">
                  <c:v>11</c:v>
                </c:pt>
                <c:pt idx="19">
                  <c:v>13</c:v>
                </c:pt>
                <c:pt idx="20">
                  <c:v>7</c:v>
                </c:pt>
                <c:pt idx="21">
                  <c:v>5</c:v>
                </c:pt>
                <c:pt idx="22">
                  <c:v>13</c:v>
                </c:pt>
                <c:pt idx="23">
                  <c:v>13</c:v>
                </c:pt>
                <c:pt idx="24">
                  <c:v>8</c:v>
                </c:pt>
                <c:pt idx="25">
                  <c:v>0</c:v>
                </c:pt>
                <c:pt idx="26">
                  <c:v>3</c:v>
                </c:pt>
                <c:pt idx="27">
                  <c:v>126</c:v>
                </c:pt>
              </c:numCache>
            </c:numRef>
          </c:val>
          <c:extLst>
            <c:ext xmlns:c16="http://schemas.microsoft.com/office/drawing/2014/chart" uri="{C3380CC4-5D6E-409C-BE32-E72D297353CC}">
              <c16:uniqueId val="{00000000-0C5E-4099-986D-332A55269D2E}"/>
            </c:ext>
          </c:extLst>
        </c:ser>
        <c:dLbls>
          <c:showLegendKey val="0"/>
          <c:showVal val="0"/>
          <c:showCatName val="0"/>
          <c:showSerName val="0"/>
          <c:showPercent val="0"/>
          <c:showBubbleSize val="0"/>
        </c:dLbls>
        <c:gapWidth val="150"/>
        <c:axId val="80614623"/>
        <c:axId val="66817583"/>
      </c:barChart>
      <c:catAx>
        <c:axId val="80614623"/>
        <c:scaling>
          <c:orientation val="minMax"/>
        </c:scaling>
        <c:delete val="0"/>
        <c:axPos val="b"/>
        <c:numFmt formatCode="General" sourceLinked="1"/>
        <c:majorTickMark val="none"/>
        <c:minorTickMark val="none"/>
        <c:tickLblPos val="nextTo"/>
        <c:crossAx val="66817583"/>
        <c:crosses val="autoZero"/>
        <c:auto val="1"/>
        <c:lblAlgn val="ctr"/>
        <c:lblOffset val="100"/>
        <c:noMultiLvlLbl val="0"/>
      </c:catAx>
      <c:valAx>
        <c:axId val="66817583"/>
        <c:scaling>
          <c:orientation val="minMax"/>
        </c:scaling>
        <c:delete val="0"/>
        <c:axPos val="l"/>
        <c:majorGridlines/>
        <c:title>
          <c:tx>
            <c:rich>
              <a:bodyPr/>
              <a:lstStyle/>
              <a:p>
                <a:pPr>
                  <a:defRPr/>
                </a:pPr>
                <a:r>
                  <a:rPr lang="en-US"/>
                  <a:t>Frequency</a:t>
                </a:r>
              </a:p>
            </c:rich>
          </c:tx>
          <c:overlay val="0"/>
        </c:title>
        <c:numFmt formatCode="General" sourceLinked="1"/>
        <c:majorTickMark val="none"/>
        <c:minorTickMark val="none"/>
        <c:tickLblPos val="nextTo"/>
        <c:crossAx val="80614623"/>
        <c:crosses val="autoZero"/>
        <c:crossBetween val="between"/>
      </c:valAx>
      <c:dTable>
        <c:showHorzBorder val="1"/>
        <c:showVertBorder val="1"/>
        <c:showOutline val="1"/>
        <c:showKeys val="1"/>
      </c:dTable>
    </c:plotArea>
    <c:plotVisOnly val="1"/>
    <c:dispBlanksAs val="gap"/>
    <c:showDLblsOverMax val="0"/>
    <c:extLst>
      <c:ext xmlns:c16r3="http://schemas.microsoft.com/office/drawing/2017/03/chart" uri="{56B9EC1D-385E-4148-901F-78D8002777C0}">
        <c16r3:dataDisplayOptions16>
          <c16r3:dispNaAsBlank val="1"/>
        </c16r3:dataDisplayOptions16>
      </c:ext>
    </c:extLst>
  </c:chart>
  <c:externalData r:id="rId2">
    <c:autoUpdate val="0"/>
  </c:externalData>
</c:chartSpace>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18E5631-3D15-456C-ABA9-6B818ED437CB}" type="datetimeFigureOut">
              <a:rPr lang="en-US" smtClean="0"/>
              <a:t>12/17/2017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F9CFE-09BC-497B-9B22-E8E67495A5ED}" type="slidenum">
              <a:rPr lang="en-US" smtClean="0"/>
              <a:t>‹#›</a:t>
            </a:fld>
            <a:endParaRPr lang="en-US"/>
          </a:p>
        </p:txBody>
      </p:sp>
    </p:spTree>
    <p:extLst>
      <p:ext uri="{BB962C8B-B14F-4D97-AF65-F5344CB8AC3E}">
        <p14:creationId xmlns:p14="http://schemas.microsoft.com/office/powerpoint/2010/main" val="11368748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B67DC710-CB22-4C83-B276-3BABB0C392B1}" type="datetimeFigureOut">
              <a:rPr lang="en-US" smtClean="0"/>
              <a:t>12/17/2017</a:t>
            </a:fld>
            <a:endParaRPr lang="en-US"/>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94731B18-8FF7-4E05-A11C-43B1ACD27F6A}"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10336354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7DC710-CB22-4C83-B276-3BABB0C392B1}" type="datetimeFigureOut">
              <a:rPr lang="en-US" smtClean="0"/>
              <a:t>12/17/2017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31B18-8FF7-4E05-A11C-43B1ACD27F6A}" type="slidenum">
              <a:rPr lang="en-US" smtClean="0"/>
              <a:t>‹#›</a:t>
            </a:fld>
            <a:endParaRPr lang="en-US"/>
          </a:p>
        </p:txBody>
      </p:sp>
    </p:spTree>
    <p:extLst>
      <p:ext uri="{BB962C8B-B14F-4D97-AF65-F5344CB8AC3E}">
        <p14:creationId xmlns:p14="http://schemas.microsoft.com/office/powerpoint/2010/main" val="42719318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7DC710-CB22-4C83-B276-3BABB0C392B1}" type="datetimeFigureOut">
              <a:rPr lang="en-US" smtClean="0"/>
              <a:t>12/17/2017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31B18-8FF7-4E05-A11C-43B1ACD27F6A}" type="slidenum">
              <a:rPr lang="en-US" smtClean="0"/>
              <a:t>‹#›</a:t>
            </a:fld>
            <a:endParaRPr lang="en-US"/>
          </a:p>
        </p:txBody>
      </p:sp>
    </p:spTree>
    <p:extLst>
      <p:ext uri="{BB962C8B-B14F-4D97-AF65-F5344CB8AC3E}">
        <p14:creationId xmlns:p14="http://schemas.microsoft.com/office/powerpoint/2010/main" val="31669668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7DC710-CB22-4C83-B276-3BABB0C392B1}" type="datetimeFigureOut">
              <a:rPr lang="en-US" smtClean="0"/>
              <a:t>12/17/2017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31B18-8FF7-4E05-A11C-43B1ACD27F6A}" type="slidenum">
              <a:rPr lang="en-US" smtClean="0"/>
              <a:t>‹#›</a:t>
            </a:fld>
            <a:endParaRPr lang="en-US"/>
          </a:p>
        </p:txBody>
      </p:sp>
    </p:spTree>
    <p:extLst>
      <p:ext uri="{BB962C8B-B14F-4D97-AF65-F5344CB8AC3E}">
        <p14:creationId xmlns:p14="http://schemas.microsoft.com/office/powerpoint/2010/main" val="6512317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7DC710-CB22-4C83-B276-3BABB0C392B1}" type="datetimeFigureOut">
              <a:rPr lang="en-US" smtClean="0"/>
              <a:t>12/17/2017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4731B18-8FF7-4E05-A11C-43B1ACD27F6A}" type="slidenum">
              <a:rPr lang="en-US" smtClean="0"/>
              <a:t>‹#›</a:t>
            </a:fld>
            <a:endParaRPr lang="en-US"/>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6687800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7DC710-CB22-4C83-B276-3BABB0C392B1}" type="datetimeFigureOut">
              <a:rPr lang="en-US" smtClean="0"/>
              <a:t>12/17/2017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31B18-8FF7-4E05-A11C-43B1ACD27F6A}" type="slidenum">
              <a:rPr lang="en-US" smtClean="0"/>
              <a:t>‹#›</a:t>
            </a:fld>
            <a:endParaRPr lang="en-US"/>
          </a:p>
        </p:txBody>
      </p:sp>
    </p:spTree>
    <p:extLst>
      <p:ext uri="{BB962C8B-B14F-4D97-AF65-F5344CB8AC3E}">
        <p14:creationId xmlns:p14="http://schemas.microsoft.com/office/powerpoint/2010/main" val="7384929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a:t>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7DC710-CB22-4C83-B276-3BABB0C392B1}" type="datetimeFigureOut">
              <a:rPr lang="en-US" smtClean="0"/>
              <a:t>12/17/2017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4731B18-8FF7-4E05-A11C-43B1ACD27F6A}" type="slidenum">
              <a:rPr lang="en-US" smtClean="0"/>
              <a:t>‹#›</a:t>
            </a:fld>
            <a:endParaRPr lang="en-US"/>
          </a:p>
        </p:txBody>
      </p:sp>
    </p:spTree>
    <p:extLst>
      <p:ext uri="{BB962C8B-B14F-4D97-AF65-F5344CB8AC3E}">
        <p14:creationId xmlns:p14="http://schemas.microsoft.com/office/powerpoint/2010/main" val="78471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7DC710-CB22-4C83-B276-3BABB0C392B1}" type="datetimeFigureOut">
              <a:rPr lang="en-US" smtClean="0"/>
              <a:t>12/17/2017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4731B18-8FF7-4E05-A11C-43B1ACD27F6A}" type="slidenum">
              <a:rPr lang="en-US" smtClean="0"/>
              <a:t>‹#›</a:t>
            </a:fld>
            <a:endParaRPr lang="en-US"/>
          </a:p>
        </p:txBody>
      </p:sp>
    </p:spTree>
    <p:extLst>
      <p:ext uri="{BB962C8B-B14F-4D97-AF65-F5344CB8AC3E}">
        <p14:creationId xmlns:p14="http://schemas.microsoft.com/office/powerpoint/2010/main" val="2030836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7DC710-CB22-4C83-B276-3BABB0C392B1}" type="datetimeFigureOut">
              <a:rPr lang="en-US" smtClean="0"/>
              <a:t>12/17/2017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4731B18-8FF7-4E05-A11C-43B1ACD27F6A}" type="slidenum">
              <a:rPr lang="en-US" smtClean="0"/>
              <a:t>‹#›</a:t>
            </a:fld>
            <a:endParaRPr lang="en-US"/>
          </a:p>
        </p:txBody>
      </p:sp>
    </p:spTree>
    <p:extLst>
      <p:ext uri="{BB962C8B-B14F-4D97-AF65-F5344CB8AC3E}">
        <p14:creationId xmlns:p14="http://schemas.microsoft.com/office/powerpoint/2010/main" val="17032709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7DC710-CB22-4C83-B276-3BABB0C392B1}" type="datetimeFigureOut">
              <a:rPr lang="en-US" smtClean="0"/>
              <a:t>12/17/2017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31B18-8FF7-4E05-A11C-43B1ACD27F6A}" type="slidenum">
              <a:rPr lang="en-US" smtClean="0"/>
              <a:t>‹#›</a:t>
            </a:fld>
            <a:endParaRPr lang="en-US"/>
          </a:p>
        </p:txBody>
      </p:sp>
    </p:spTree>
    <p:extLst>
      <p:ext uri="{BB962C8B-B14F-4D97-AF65-F5344CB8AC3E}">
        <p14:creationId xmlns:p14="http://schemas.microsoft.com/office/powerpoint/2010/main" val="3111046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7DC710-CB22-4C83-B276-3BABB0C392B1}" type="datetimeFigureOut">
              <a:rPr lang="en-US" smtClean="0"/>
              <a:t>12/17/2017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4731B18-8FF7-4E05-A11C-43B1ACD27F6A}" type="slidenum">
              <a:rPr lang="en-US" smtClean="0"/>
              <a:t>‹#›</a:t>
            </a:fld>
            <a:endParaRPr lang="en-US"/>
          </a:p>
        </p:txBody>
      </p:sp>
    </p:spTree>
    <p:extLst>
      <p:ext uri="{BB962C8B-B14F-4D97-AF65-F5344CB8AC3E}">
        <p14:creationId xmlns:p14="http://schemas.microsoft.com/office/powerpoint/2010/main" val="27586780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B67DC710-CB22-4C83-B276-3BABB0C392B1}" type="datetimeFigureOut">
              <a:rPr lang="en-US" smtClean="0"/>
              <a:t>12/17/2017</a:t>
            </a:fld>
            <a:endParaRPr lang="en-US"/>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94731B18-8FF7-4E05-A11C-43B1ACD27F6A}" type="slidenum">
              <a:rPr lang="en-US" smtClean="0"/>
              <a:t>‹#›</a:t>
            </a:fld>
            <a:endParaRPr lang="en-US"/>
          </a:p>
        </p:txBody>
      </p:sp>
    </p:spTree>
    <p:extLst>
      <p:ext uri="{BB962C8B-B14F-4D97-AF65-F5344CB8AC3E}">
        <p14:creationId xmlns:p14="http://schemas.microsoft.com/office/powerpoint/2010/main" val="3459175632"/>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chart" Target="../charts/chart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0AC78-2CC4-4320-8B9D-93FA2B5622CE}"/>
              </a:ext>
            </a:extLst>
          </p:cNvPr>
          <p:cNvSpPr>
            <a:spLocks noGrp="1"/>
          </p:cNvSpPr>
          <p:nvPr>
            <p:ph type="ctrTitle"/>
          </p:nvPr>
        </p:nvSpPr>
        <p:spPr/>
        <p:txBody>
          <a:bodyPr/>
          <a:lstStyle/>
          <a:p>
            <a:pPr algn="ctr"/>
            <a:r>
              <a:rPr lang="en-US" b="1" dirty="0">
                <a:effectLst>
                  <a:outerShdw blurRad="38100" dist="19050" dir="2700000" algn="tl">
                    <a:schemeClr val="dk1">
                      <a:alpha val="40000"/>
                    </a:schemeClr>
                  </a:outerShdw>
                </a:effectLst>
              </a:rPr>
              <a:t>Medicare Observation: </a:t>
            </a:r>
            <a:br>
              <a:rPr lang="en-US" b="1" dirty="0">
                <a:effectLst>
                  <a:outerShdw blurRad="38100" dist="19050" dir="2700000" algn="tl">
                    <a:schemeClr val="dk1">
                      <a:alpha val="40000"/>
                    </a:schemeClr>
                  </a:outerShdw>
                </a:effectLst>
              </a:rPr>
            </a:br>
            <a:r>
              <a:rPr lang="en-US" b="1" dirty="0">
                <a:effectLst>
                  <a:outerShdw blurRad="38100" dist="19050" dir="2700000" algn="tl">
                    <a:schemeClr val="dk1">
                      <a:alpha val="40000"/>
                    </a:schemeClr>
                  </a:outerShdw>
                </a:effectLst>
              </a:rPr>
              <a:t>A Hospital’s Dilemma</a:t>
            </a:r>
            <a:endParaRPr lang="en-US" b="1" dirty="0"/>
          </a:p>
        </p:txBody>
      </p:sp>
      <p:sp>
        <p:nvSpPr>
          <p:cNvPr id="3" name="Subtitle 2">
            <a:extLst>
              <a:ext uri="{FF2B5EF4-FFF2-40B4-BE49-F238E27FC236}">
                <a16:creationId xmlns:a16="http://schemas.microsoft.com/office/drawing/2014/main" id="{A67BE1FF-1EA2-4C51-BC33-69680ADF4E74}"/>
              </a:ext>
            </a:extLst>
          </p:cNvPr>
          <p:cNvSpPr>
            <a:spLocks noGrp="1"/>
          </p:cNvSpPr>
          <p:nvPr>
            <p:ph type="subTitle" idx="1"/>
          </p:nvPr>
        </p:nvSpPr>
        <p:spPr/>
        <p:txBody>
          <a:bodyPr/>
          <a:lstStyle/>
          <a:p>
            <a:r>
              <a:rPr lang="en-US" dirty="0"/>
              <a:t>Author: Matthew Farris </a:t>
            </a:r>
          </a:p>
          <a:p>
            <a:endParaRPr lang="en-US" dirty="0"/>
          </a:p>
        </p:txBody>
      </p:sp>
    </p:spTree>
    <p:extLst>
      <p:ext uri="{BB962C8B-B14F-4D97-AF65-F5344CB8AC3E}">
        <p14:creationId xmlns:p14="http://schemas.microsoft.com/office/powerpoint/2010/main" val="1276141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96DD7-3E85-4449-A4B3-98683F0DDFEB}"/>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09DDD44-E9CB-4E80-84AE-51A7DDBB59B9}"/>
              </a:ext>
            </a:extLst>
          </p:cNvPr>
          <p:cNvSpPr>
            <a:spLocks noGrp="1"/>
          </p:cNvSpPr>
          <p:nvPr>
            <p:ph idx="1"/>
          </p:nvPr>
        </p:nvSpPr>
        <p:spPr/>
        <p:txBody>
          <a:bodyPr/>
          <a:lstStyle/>
          <a:p>
            <a:r>
              <a:rPr lang="en-US" dirty="0"/>
              <a:t>I work in a Hospital, and my primary role is utilization management. I work with insurance denials and I am a subject matter expert on all things related to medical necessity and utilization reviews. </a:t>
            </a:r>
          </a:p>
          <a:p>
            <a:r>
              <a:rPr lang="en-US" dirty="0"/>
              <a:t>Insurance companies have become increasingly diligent, bordering on the inappropriate, when it comes to payment for inpatient hospital stays, and have been utilizing new rules and regulations that have come out of the Center for Medicare and Medicaid, or CMS, the largest insurer in the US.</a:t>
            </a:r>
          </a:p>
          <a:p>
            <a:r>
              <a:rPr lang="en-US" dirty="0"/>
              <a:t>My hospital in particular has been hit with an decrease in revenue, both from the implementation of the Affordable Care Act, the decrease in Government funding to Medicaid and Medicare, and the current social climate that is moving away from traditional inpatient practices</a:t>
            </a:r>
          </a:p>
        </p:txBody>
      </p:sp>
    </p:spTree>
    <p:extLst>
      <p:ext uri="{BB962C8B-B14F-4D97-AF65-F5344CB8AC3E}">
        <p14:creationId xmlns:p14="http://schemas.microsoft.com/office/powerpoint/2010/main" val="2471730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C91A1D-AB80-407C-AE8E-8E6695B21C7E}"/>
              </a:ext>
            </a:extLst>
          </p:cNvPr>
          <p:cNvSpPr>
            <a:spLocks noGrp="1"/>
          </p:cNvSpPr>
          <p:nvPr>
            <p:ph type="title"/>
          </p:nvPr>
        </p:nvSpPr>
        <p:spPr/>
        <p:txBody>
          <a:bodyPr/>
          <a:lstStyle/>
          <a:p>
            <a:r>
              <a:rPr lang="en-US" dirty="0"/>
              <a:t>History	</a:t>
            </a:r>
          </a:p>
        </p:txBody>
      </p:sp>
      <p:sp>
        <p:nvSpPr>
          <p:cNvPr id="3" name="Content Placeholder 2">
            <a:extLst>
              <a:ext uri="{FF2B5EF4-FFF2-40B4-BE49-F238E27FC236}">
                <a16:creationId xmlns:a16="http://schemas.microsoft.com/office/drawing/2014/main" id="{524B6A2B-2C44-4D57-8AEA-678E0E938E8D}"/>
              </a:ext>
            </a:extLst>
          </p:cNvPr>
          <p:cNvSpPr>
            <a:spLocks noGrp="1"/>
          </p:cNvSpPr>
          <p:nvPr>
            <p:ph idx="1"/>
          </p:nvPr>
        </p:nvSpPr>
        <p:spPr/>
        <p:txBody>
          <a:bodyPr/>
          <a:lstStyle/>
          <a:p>
            <a:r>
              <a:rPr lang="en-US" dirty="0"/>
              <a:t>Inpatient and Observation Billing: a new wave of complications for Hospitals</a:t>
            </a:r>
          </a:p>
          <a:p>
            <a:r>
              <a:rPr lang="en-US" dirty="0"/>
              <a:t>CMS has issued the following guidelines for Inpatient Care: </a:t>
            </a:r>
          </a:p>
          <a:p>
            <a:pPr lvl="1"/>
            <a:r>
              <a:rPr lang="en-US" dirty="0"/>
              <a:t>"The decision to admit a patient is a complex medical judgment which can be made only after the physician has considered a number of factors, including the patient's medical history and current medical needs, the types of facilities available to inpatients and to outpatients, the hospital's by-laws and admissions policies, and the relative appropriateness of treatment in each setting.”</a:t>
            </a:r>
          </a:p>
          <a:p>
            <a:r>
              <a:rPr lang="en-US" dirty="0"/>
              <a:t>Observation vs. Inpatient</a:t>
            </a:r>
          </a:p>
          <a:p>
            <a:pPr lvl="1"/>
            <a:r>
              <a:rPr lang="en-US" dirty="0"/>
              <a:t>Medicare Two-Midnight Rule</a:t>
            </a:r>
          </a:p>
          <a:p>
            <a:pPr lvl="1"/>
            <a:r>
              <a:rPr lang="en-US" dirty="0"/>
              <a:t>Medical Necessity </a:t>
            </a:r>
          </a:p>
          <a:p>
            <a:pPr lvl="1"/>
            <a:r>
              <a:rPr lang="en-US" dirty="0"/>
              <a:t>Criteria Dependent Utilization Reviews</a:t>
            </a:r>
          </a:p>
        </p:txBody>
      </p:sp>
    </p:spTree>
    <p:extLst>
      <p:ext uri="{BB962C8B-B14F-4D97-AF65-F5344CB8AC3E}">
        <p14:creationId xmlns:p14="http://schemas.microsoft.com/office/powerpoint/2010/main" val="36455428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97628-C4B9-43E9-A71A-9B36D5F556C5}"/>
              </a:ext>
            </a:extLst>
          </p:cNvPr>
          <p:cNvSpPr>
            <a:spLocks noGrp="1"/>
          </p:cNvSpPr>
          <p:nvPr>
            <p:ph type="title"/>
          </p:nvPr>
        </p:nvSpPr>
        <p:spPr/>
        <p:txBody>
          <a:bodyPr/>
          <a:lstStyle/>
          <a:p>
            <a:r>
              <a:rPr lang="en-US" dirty="0"/>
              <a:t>Observation Unit Statistics	</a:t>
            </a:r>
          </a:p>
        </p:txBody>
      </p:sp>
      <p:sp>
        <p:nvSpPr>
          <p:cNvPr id="3" name="Content Placeholder 2">
            <a:extLst>
              <a:ext uri="{FF2B5EF4-FFF2-40B4-BE49-F238E27FC236}">
                <a16:creationId xmlns:a16="http://schemas.microsoft.com/office/drawing/2014/main" id="{763024B0-D0B4-4465-BCAF-F1E84101BDE6}"/>
              </a:ext>
            </a:extLst>
          </p:cNvPr>
          <p:cNvSpPr>
            <a:spLocks noGrp="1"/>
          </p:cNvSpPr>
          <p:nvPr>
            <p:ph idx="1"/>
          </p:nvPr>
        </p:nvSpPr>
        <p:spPr>
          <a:xfrm>
            <a:off x="1261872" y="1828800"/>
            <a:ext cx="8595360" cy="4547937"/>
          </a:xfrm>
        </p:spPr>
        <p:txBody>
          <a:bodyPr/>
          <a:lstStyle/>
          <a:p>
            <a:r>
              <a:rPr lang="en-US" dirty="0"/>
              <a:t>The rise of the Observation Unit started back in the late 2000s, when CMS became more involved in auditing and quality control of inpatient. In 2006, the started the Recovery Audit Program(RAC), with the intention to audit hospitals and recoup money from visits that didn’t meet Medical Necessity.</a:t>
            </a:r>
            <a:r>
              <a:rPr lang="en-US" baseline="30000" dirty="0"/>
              <a:t> 1</a:t>
            </a:r>
            <a:endParaRPr lang="en-US" dirty="0"/>
          </a:p>
          <a:p>
            <a:r>
              <a:rPr lang="en-US" dirty="0"/>
              <a:t>At this time, there was a surge in Observation Units controlled by the ED (EDOUs). The reason being was that the RAC sole contract was to focus on Inpatient, and Observation was left out of the audits</a:t>
            </a:r>
            <a:r>
              <a:rPr lang="en-US" baseline="30000" dirty="0"/>
              <a:t>1</a:t>
            </a:r>
            <a:endParaRPr lang="en-US" dirty="0"/>
          </a:p>
          <a:p>
            <a:r>
              <a:rPr lang="en-US" dirty="0"/>
              <a:t>By 2008, roughly 35% of all hospitals had a dedicated unit for observation level of care, however, even then, little was known about the efficacy of the unit.</a:t>
            </a:r>
            <a:r>
              <a:rPr lang="en-US" baseline="30000" dirty="0"/>
              <a:t> 1</a:t>
            </a:r>
            <a:endParaRPr lang="en-US" dirty="0"/>
          </a:p>
          <a:p>
            <a:r>
              <a:rPr lang="en-US" dirty="0"/>
              <a:t>Some of the most common discharges included: Chest Pain, Syncope, atrial fibrillation, and asthma.</a:t>
            </a:r>
            <a:r>
              <a:rPr lang="en-US" baseline="30000" dirty="0"/>
              <a:t> 1</a:t>
            </a:r>
            <a:endParaRPr lang="en-US" dirty="0"/>
          </a:p>
          <a:p>
            <a:endParaRPr lang="en-US" dirty="0"/>
          </a:p>
        </p:txBody>
      </p:sp>
      <p:sp>
        <p:nvSpPr>
          <p:cNvPr id="5" name="TextBox 4">
            <a:extLst>
              <a:ext uri="{FF2B5EF4-FFF2-40B4-BE49-F238E27FC236}">
                <a16:creationId xmlns:a16="http://schemas.microsoft.com/office/drawing/2014/main" id="{DCB5E3BD-B42C-4626-867A-A06CD3736A17}"/>
              </a:ext>
            </a:extLst>
          </p:cNvPr>
          <p:cNvSpPr txBox="1"/>
          <p:nvPr/>
        </p:nvSpPr>
        <p:spPr>
          <a:xfrm>
            <a:off x="1022684" y="6039853"/>
            <a:ext cx="8834548" cy="461665"/>
          </a:xfrm>
          <a:prstGeom prst="rect">
            <a:avLst/>
          </a:prstGeom>
          <a:noFill/>
        </p:spPr>
        <p:txBody>
          <a:bodyPr wrap="square" rtlCol="0">
            <a:spAutoFit/>
          </a:bodyPr>
          <a:lstStyle/>
          <a:p>
            <a:r>
              <a:rPr lang="en-US" sz="1200" dirty="0">
                <a:latin typeface="AdvP403A40"/>
              </a:rPr>
              <a:t>Sources:  1) Venkatesh AK, Geisler BP, Gibson Chambers JJ, Baugh CW, </a:t>
            </a:r>
            <a:r>
              <a:rPr lang="en-US" sz="1200" dirty="0" err="1">
                <a:latin typeface="AdvP403A40"/>
              </a:rPr>
              <a:t>Bohan</a:t>
            </a:r>
            <a:r>
              <a:rPr lang="en-US" sz="1200" dirty="0">
                <a:latin typeface="AdvP403A40"/>
              </a:rPr>
              <a:t> JS, et al. (2011) Use of Observation Care in US Emergency Departments, 2001 to 2008. </a:t>
            </a:r>
            <a:r>
              <a:rPr lang="en-US" sz="1200" dirty="0" err="1">
                <a:latin typeface="AdvP403A40"/>
              </a:rPr>
              <a:t>PLoS</a:t>
            </a:r>
            <a:r>
              <a:rPr lang="en-US" sz="1200" dirty="0">
                <a:latin typeface="AdvP403A40"/>
              </a:rPr>
              <a:t> ONE 6(9): e24326. doi:10.1371/journal.pone.0024326</a:t>
            </a:r>
            <a:endParaRPr lang="en-US" sz="1200" dirty="0"/>
          </a:p>
        </p:txBody>
      </p:sp>
    </p:spTree>
    <p:extLst>
      <p:ext uri="{BB962C8B-B14F-4D97-AF65-F5344CB8AC3E}">
        <p14:creationId xmlns:p14="http://schemas.microsoft.com/office/powerpoint/2010/main" val="33583353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497628-C4B9-43E9-A71A-9B36D5F556C5}"/>
              </a:ext>
            </a:extLst>
          </p:cNvPr>
          <p:cNvSpPr>
            <a:spLocks noGrp="1"/>
          </p:cNvSpPr>
          <p:nvPr>
            <p:ph type="title"/>
          </p:nvPr>
        </p:nvSpPr>
        <p:spPr/>
        <p:txBody>
          <a:bodyPr/>
          <a:lstStyle/>
          <a:p>
            <a:r>
              <a:rPr lang="en-US" dirty="0"/>
              <a:t>Observation Unit Statistics	</a:t>
            </a:r>
          </a:p>
        </p:txBody>
      </p:sp>
      <p:sp>
        <p:nvSpPr>
          <p:cNvPr id="3" name="Content Placeholder 2">
            <a:extLst>
              <a:ext uri="{FF2B5EF4-FFF2-40B4-BE49-F238E27FC236}">
                <a16:creationId xmlns:a16="http://schemas.microsoft.com/office/drawing/2014/main" id="{763024B0-D0B4-4465-BCAF-F1E84101BDE6}"/>
              </a:ext>
            </a:extLst>
          </p:cNvPr>
          <p:cNvSpPr>
            <a:spLocks noGrp="1"/>
          </p:cNvSpPr>
          <p:nvPr>
            <p:ph idx="1"/>
          </p:nvPr>
        </p:nvSpPr>
        <p:spPr>
          <a:xfrm>
            <a:off x="1142278" y="1722748"/>
            <a:ext cx="8595360" cy="4547937"/>
          </a:xfrm>
        </p:spPr>
        <p:txBody>
          <a:bodyPr/>
          <a:lstStyle/>
          <a:p>
            <a:r>
              <a:rPr lang="en-US" dirty="0"/>
              <a:t>The LOS stay for a typical observation visit was 33.5 hours, and slightly higher for the adult general medicine discharges.</a:t>
            </a:r>
            <a:r>
              <a:rPr lang="en-US" baseline="30000" dirty="0"/>
              <a:t> 2</a:t>
            </a:r>
            <a:endParaRPr lang="en-US" dirty="0"/>
          </a:p>
          <a:p>
            <a:r>
              <a:rPr lang="en-US" dirty="0"/>
              <a:t>Despite CMS’s assertions that observation should be less than 24 hours, data showed that less than 33% of discharges occurred before 24 hours, and upwards of 26% were discharged after the 48 hour benchmark set by CMS.</a:t>
            </a:r>
            <a:r>
              <a:rPr lang="en-US" baseline="30000" dirty="0"/>
              <a:t> 2</a:t>
            </a:r>
            <a:endParaRPr lang="en-US" dirty="0"/>
          </a:p>
          <a:p>
            <a:r>
              <a:rPr lang="en-US" dirty="0"/>
              <a:t>Also despite the idea that observations could produce a cost benefit, it was found that on average, there was a net loss of $9.94 per observation hour, as compared to the typical $16.65 gain on the inpatient side of things</a:t>
            </a:r>
          </a:p>
          <a:p>
            <a:r>
              <a:rPr lang="en-US" dirty="0"/>
              <a:t>From the beginning, Observation has been plagued with </a:t>
            </a:r>
            <a:r>
              <a:rPr lang="en-US" dirty="0" err="1"/>
              <a:t>difficults</a:t>
            </a:r>
            <a:endParaRPr lang="en-US" dirty="0"/>
          </a:p>
        </p:txBody>
      </p:sp>
      <p:sp>
        <p:nvSpPr>
          <p:cNvPr id="5" name="TextBox 4">
            <a:extLst>
              <a:ext uri="{FF2B5EF4-FFF2-40B4-BE49-F238E27FC236}">
                <a16:creationId xmlns:a16="http://schemas.microsoft.com/office/drawing/2014/main" id="{DCB5E3BD-B42C-4626-867A-A06CD3736A17}"/>
              </a:ext>
            </a:extLst>
          </p:cNvPr>
          <p:cNvSpPr txBox="1"/>
          <p:nvPr/>
        </p:nvSpPr>
        <p:spPr>
          <a:xfrm>
            <a:off x="1022684" y="6039853"/>
            <a:ext cx="8834548" cy="646331"/>
          </a:xfrm>
          <a:prstGeom prst="rect">
            <a:avLst/>
          </a:prstGeom>
          <a:noFill/>
        </p:spPr>
        <p:txBody>
          <a:bodyPr wrap="square" rtlCol="0">
            <a:spAutoFit/>
          </a:bodyPr>
          <a:lstStyle/>
          <a:p>
            <a:r>
              <a:rPr lang="en-US" sz="1200" dirty="0">
                <a:latin typeface="AdvP403A40"/>
              </a:rPr>
              <a:t>Sources:  </a:t>
            </a:r>
            <a:r>
              <a:rPr lang="en-US" sz="1200" dirty="0">
                <a:latin typeface="Calibri" panose="020F0502020204030204" pitchFamily="34" charset="0"/>
                <a:ea typeface="Calibri" panose="020F0502020204030204" pitchFamily="34" charset="0"/>
                <a:cs typeface="Times New Roman" panose="02020603050405020304" pitchFamily="18" charset="0"/>
              </a:rPr>
              <a:t>Sheehy, A. MD, et al., 2013, Hospitalized but Not Admitted, </a:t>
            </a:r>
            <a:r>
              <a:rPr lang="en-US" sz="1100" i="1" dirty="0">
                <a:solidFill>
                  <a:srgbClr val="333333"/>
                </a:solidFill>
                <a:latin typeface="Helvetica" panose="020B0604020202020204" pitchFamily="34" charset="0"/>
                <a:ea typeface="Calibri" panose="020F0502020204030204" pitchFamily="34" charset="0"/>
                <a:cs typeface="Times New Roman" panose="02020603050405020304" pitchFamily="18" charset="0"/>
              </a:rPr>
              <a:t>JAMA Intern Med. </a:t>
            </a:r>
            <a:r>
              <a:rPr lang="en-US" sz="1100" dirty="0">
                <a:solidFill>
                  <a:srgbClr val="333333"/>
                </a:solidFill>
                <a:latin typeface="Helvetica" panose="020B0604020202020204" pitchFamily="34" charset="0"/>
                <a:ea typeface="Calibri" panose="020F0502020204030204" pitchFamily="34" charset="0"/>
                <a:cs typeface="Times New Roman" panose="02020603050405020304" pitchFamily="18" charset="0"/>
              </a:rPr>
              <a:t>2013;173(21)</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r>
              <a:rPr lang="en-US" sz="1200" i="1" dirty="0">
                <a:latin typeface="Calibri" panose="020F0502020204030204" pitchFamily="34" charset="0"/>
                <a:ea typeface="Calibri" panose="020F0502020204030204" pitchFamily="34" charset="0"/>
                <a:cs typeface="Times New Roman" panose="02020603050405020304" pitchFamily="18" charset="0"/>
              </a:rPr>
              <a:t>https://jamanetwork.com/journals/jamainternalmedicine/fullarticle/1710122</a:t>
            </a:r>
            <a:endParaRPr lang="en-US" sz="1200" dirty="0">
              <a:latin typeface="Calibri" panose="020F0502020204030204" pitchFamily="34" charset="0"/>
              <a:ea typeface="Calibri" panose="020F0502020204030204" pitchFamily="34" charset="0"/>
              <a:cs typeface="Times New Roman" panose="02020603050405020304" pitchFamily="18" charset="0"/>
            </a:endParaRPr>
          </a:p>
          <a:p>
            <a:endParaRPr lang="en-US" sz="1200" dirty="0"/>
          </a:p>
        </p:txBody>
      </p:sp>
    </p:spTree>
    <p:extLst>
      <p:ext uri="{BB962C8B-B14F-4D97-AF65-F5344CB8AC3E}">
        <p14:creationId xmlns:p14="http://schemas.microsoft.com/office/powerpoint/2010/main" val="3155181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8C464-7D80-4A4C-817B-7D9E9C6706EB}"/>
              </a:ext>
            </a:extLst>
          </p:cNvPr>
          <p:cNvSpPr>
            <a:spLocks noGrp="1"/>
          </p:cNvSpPr>
          <p:nvPr>
            <p:ph type="title"/>
          </p:nvPr>
        </p:nvSpPr>
        <p:spPr/>
        <p:txBody>
          <a:bodyPr/>
          <a:lstStyle/>
          <a:p>
            <a:r>
              <a:rPr lang="en-US" dirty="0"/>
              <a:t>Exemplar Hospital</a:t>
            </a:r>
          </a:p>
        </p:txBody>
      </p:sp>
      <p:sp>
        <p:nvSpPr>
          <p:cNvPr id="3" name="Content Placeholder 2">
            <a:extLst>
              <a:ext uri="{FF2B5EF4-FFF2-40B4-BE49-F238E27FC236}">
                <a16:creationId xmlns:a16="http://schemas.microsoft.com/office/drawing/2014/main" id="{162CC254-FAD9-4304-8283-3F17F6F815AC}"/>
              </a:ext>
            </a:extLst>
          </p:cNvPr>
          <p:cNvSpPr>
            <a:spLocks noGrp="1"/>
          </p:cNvSpPr>
          <p:nvPr>
            <p:ph idx="1"/>
          </p:nvPr>
        </p:nvSpPr>
        <p:spPr/>
        <p:txBody>
          <a:bodyPr/>
          <a:lstStyle/>
          <a:p>
            <a:r>
              <a:rPr lang="en-US" dirty="0"/>
              <a:t>With the background and history, it was the goal of this project to attempt to use some of the research data and apply it to a sample hospital, one that I am very familiar with. </a:t>
            </a:r>
          </a:p>
          <a:p>
            <a:r>
              <a:rPr lang="en-US" dirty="0"/>
              <a:t>Data was obtained regarding admission and discharges from our observation unit (one that is dedicated primarily to chest pain). </a:t>
            </a:r>
          </a:p>
          <a:p>
            <a:r>
              <a:rPr lang="en-US" dirty="0"/>
              <a:t>The average LOS over the course of one year was obtained, and the total number of DCs from the ED, </a:t>
            </a:r>
            <a:r>
              <a:rPr lang="en-US" dirty="0" err="1"/>
              <a:t>Obs</a:t>
            </a:r>
            <a:r>
              <a:rPr lang="en-US" dirty="0"/>
              <a:t>, and Inpatient medical units were obtained. </a:t>
            </a:r>
          </a:p>
          <a:p>
            <a:r>
              <a:rPr lang="en-US" dirty="0" err="1"/>
              <a:t>Futhermore</a:t>
            </a:r>
            <a:r>
              <a:rPr lang="en-US" dirty="0"/>
              <a:t>, 3 diagnoses were singled out for investigation. This included: Chest pain, Pneumonia, and Syncope. </a:t>
            </a:r>
          </a:p>
        </p:txBody>
      </p:sp>
    </p:spTree>
    <p:extLst>
      <p:ext uri="{BB962C8B-B14F-4D97-AF65-F5344CB8AC3E}">
        <p14:creationId xmlns:p14="http://schemas.microsoft.com/office/powerpoint/2010/main" val="34087814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B591D-90A9-4C55-814A-B359404B7914}"/>
              </a:ext>
            </a:extLst>
          </p:cNvPr>
          <p:cNvSpPr>
            <a:spLocks noGrp="1"/>
          </p:cNvSpPr>
          <p:nvPr>
            <p:ph type="title"/>
          </p:nvPr>
        </p:nvSpPr>
        <p:spPr>
          <a:xfrm>
            <a:off x="1261872" y="365760"/>
            <a:ext cx="9692640" cy="457200"/>
          </a:xfrm>
        </p:spPr>
        <p:txBody>
          <a:bodyPr>
            <a:normAutofit fontScale="90000"/>
          </a:bodyPr>
          <a:lstStyle/>
          <a:p>
            <a:pPr algn="ctr"/>
            <a:r>
              <a:rPr lang="en-US" dirty="0"/>
              <a:t>ED Visits	</a:t>
            </a:r>
          </a:p>
        </p:txBody>
      </p:sp>
      <p:sp>
        <p:nvSpPr>
          <p:cNvPr id="3" name="Text Placeholder 2">
            <a:extLst>
              <a:ext uri="{FF2B5EF4-FFF2-40B4-BE49-F238E27FC236}">
                <a16:creationId xmlns:a16="http://schemas.microsoft.com/office/drawing/2014/main" id="{30CB94A9-EE09-437B-8106-74BBDFD580BF}"/>
              </a:ext>
            </a:extLst>
          </p:cNvPr>
          <p:cNvSpPr>
            <a:spLocks noGrp="1"/>
          </p:cNvSpPr>
          <p:nvPr>
            <p:ph type="body" idx="1"/>
          </p:nvPr>
        </p:nvSpPr>
        <p:spPr>
          <a:xfrm>
            <a:off x="1261872" y="992720"/>
            <a:ext cx="4480560" cy="731520"/>
          </a:xfrm>
        </p:spPr>
        <p:txBody>
          <a:bodyPr/>
          <a:lstStyle/>
          <a:p>
            <a:r>
              <a:rPr lang="en-US" dirty="0"/>
              <a:t>Length of Stay		</a:t>
            </a:r>
          </a:p>
        </p:txBody>
      </p:sp>
      <p:sp>
        <p:nvSpPr>
          <p:cNvPr id="5" name="Text Placeholder 4">
            <a:extLst>
              <a:ext uri="{FF2B5EF4-FFF2-40B4-BE49-F238E27FC236}">
                <a16:creationId xmlns:a16="http://schemas.microsoft.com/office/drawing/2014/main" id="{8C334A38-61C5-4D7C-B56E-B1B84A7FD89F}"/>
              </a:ext>
            </a:extLst>
          </p:cNvPr>
          <p:cNvSpPr>
            <a:spLocks noGrp="1"/>
          </p:cNvSpPr>
          <p:nvPr>
            <p:ph type="body" sz="quarter" idx="3"/>
          </p:nvPr>
        </p:nvSpPr>
        <p:spPr>
          <a:xfrm>
            <a:off x="6126480" y="992720"/>
            <a:ext cx="4480560" cy="731520"/>
          </a:xfrm>
        </p:spPr>
        <p:txBody>
          <a:bodyPr/>
          <a:lstStyle/>
          <a:p>
            <a:r>
              <a:rPr lang="en-US" dirty="0"/>
              <a:t>Interarrival Times</a:t>
            </a:r>
          </a:p>
        </p:txBody>
      </p:sp>
      <p:graphicFrame>
        <p:nvGraphicFramePr>
          <p:cNvPr id="9" name="Content Placeholder 8">
            <a:extLst>
              <a:ext uri="{FF2B5EF4-FFF2-40B4-BE49-F238E27FC236}">
                <a16:creationId xmlns:a16="http://schemas.microsoft.com/office/drawing/2014/main" id="{EE3B0BBD-72B8-47A9-B430-15419456C08A}"/>
              </a:ext>
            </a:extLst>
          </p:cNvPr>
          <p:cNvGraphicFramePr>
            <a:graphicFrameLocks noGrp="1"/>
          </p:cNvGraphicFramePr>
          <p:nvPr>
            <p:ph sz="half" idx="2"/>
          </p:nvPr>
        </p:nvGraphicFramePr>
        <p:xfrm>
          <a:off x="1262063" y="1863725"/>
          <a:ext cx="4479925" cy="4308475"/>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0" name="Content Placeholder 9">
            <a:extLst>
              <a:ext uri="{FF2B5EF4-FFF2-40B4-BE49-F238E27FC236}">
                <a16:creationId xmlns:a16="http://schemas.microsoft.com/office/drawing/2014/main" id="{A69612CE-BD77-4DA2-90DF-8B02B4440D3B}"/>
              </a:ext>
            </a:extLst>
          </p:cNvPr>
          <p:cNvGraphicFramePr>
            <a:graphicFrameLocks noGrp="1"/>
          </p:cNvGraphicFramePr>
          <p:nvPr>
            <p:ph sz="quarter" idx="4"/>
          </p:nvPr>
        </p:nvGraphicFramePr>
        <p:xfrm>
          <a:off x="6126163" y="1893888"/>
          <a:ext cx="4481512" cy="427831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281923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5F8D0887-45A1-44FE-B540-A501A96BC709}"/>
              </a:ext>
            </a:extLst>
          </p:cNvPr>
          <p:cNvGraphicFramePr>
            <a:graphicFrameLocks/>
          </p:cNvGraphicFramePr>
          <p:nvPr>
            <p:extLst>
              <p:ext uri="{D42A27DB-BD31-4B8C-83A1-F6EECF244321}">
                <p14:modId xmlns:p14="http://schemas.microsoft.com/office/powerpoint/2010/main" val="4585464"/>
              </p:ext>
            </p:extLst>
          </p:nvPr>
        </p:nvGraphicFramePr>
        <p:xfrm>
          <a:off x="400050" y="708660"/>
          <a:ext cx="10515600" cy="2963228"/>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00000000-0008-0000-0200-000002000000}"/>
              </a:ext>
            </a:extLst>
          </p:cNvPr>
          <p:cNvGraphicFramePr>
            <a:graphicFrameLocks/>
          </p:cNvGraphicFramePr>
          <p:nvPr>
            <p:extLst>
              <p:ext uri="{D42A27DB-BD31-4B8C-83A1-F6EECF244321}">
                <p14:modId xmlns:p14="http://schemas.microsoft.com/office/powerpoint/2010/main" val="3444268248"/>
              </p:ext>
            </p:extLst>
          </p:nvPr>
        </p:nvGraphicFramePr>
        <p:xfrm>
          <a:off x="577215" y="3671888"/>
          <a:ext cx="10161269" cy="3043238"/>
        </p:xfrm>
        <a:graphic>
          <a:graphicData uri="http://schemas.openxmlformats.org/drawingml/2006/chart">
            <c:chart xmlns:c="http://schemas.openxmlformats.org/drawingml/2006/chart" xmlns:r="http://schemas.openxmlformats.org/officeDocument/2006/relationships" r:id="rId3"/>
          </a:graphicData>
        </a:graphic>
      </p:graphicFrame>
      <p:sp>
        <p:nvSpPr>
          <p:cNvPr id="4" name="TextBox 3">
            <a:extLst>
              <a:ext uri="{FF2B5EF4-FFF2-40B4-BE49-F238E27FC236}">
                <a16:creationId xmlns:a16="http://schemas.microsoft.com/office/drawing/2014/main" id="{EDD4AC0B-89D1-42E6-A22C-92D58CB1EA41}"/>
              </a:ext>
            </a:extLst>
          </p:cNvPr>
          <p:cNvSpPr txBox="1"/>
          <p:nvPr/>
        </p:nvSpPr>
        <p:spPr>
          <a:xfrm>
            <a:off x="1205864" y="308550"/>
            <a:ext cx="8903970" cy="400110"/>
          </a:xfrm>
          <a:prstGeom prst="rect">
            <a:avLst/>
          </a:prstGeom>
          <a:noFill/>
        </p:spPr>
        <p:txBody>
          <a:bodyPr wrap="square" rtlCol="0">
            <a:spAutoFit/>
          </a:bodyPr>
          <a:lstStyle/>
          <a:p>
            <a:pPr algn="ctr"/>
            <a:r>
              <a:rPr lang="en-US" sz="2000" dirty="0"/>
              <a:t>Inpatient LOS(Hourly) by Diagnosis</a:t>
            </a:r>
          </a:p>
        </p:txBody>
      </p:sp>
    </p:spTree>
    <p:extLst>
      <p:ext uri="{BB962C8B-B14F-4D97-AF65-F5344CB8AC3E}">
        <p14:creationId xmlns:p14="http://schemas.microsoft.com/office/powerpoint/2010/main" val="656141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Chart 2">
            <a:extLst>
              <a:ext uri="{FF2B5EF4-FFF2-40B4-BE49-F238E27FC236}">
                <a16:creationId xmlns:a16="http://schemas.microsoft.com/office/drawing/2014/main" id="{210B734C-F4F2-4773-9438-2819E5BA5BFE}"/>
              </a:ext>
            </a:extLst>
          </p:cNvPr>
          <p:cNvGraphicFramePr>
            <a:graphicFrameLocks/>
          </p:cNvGraphicFramePr>
          <p:nvPr>
            <p:extLst>
              <p:ext uri="{D42A27DB-BD31-4B8C-83A1-F6EECF244321}">
                <p14:modId xmlns:p14="http://schemas.microsoft.com/office/powerpoint/2010/main" val="3551164904"/>
              </p:ext>
            </p:extLst>
          </p:nvPr>
        </p:nvGraphicFramePr>
        <p:xfrm>
          <a:off x="148590" y="811530"/>
          <a:ext cx="10698480" cy="3291840"/>
        </p:xfrm>
        <a:graphic>
          <a:graphicData uri="http://schemas.openxmlformats.org/drawingml/2006/chart">
            <c:chart xmlns:c="http://schemas.openxmlformats.org/drawingml/2006/chart" xmlns:r="http://schemas.openxmlformats.org/officeDocument/2006/relationships" r:id="rId2"/>
          </a:graphicData>
        </a:graphic>
      </p:graphicFrame>
      <p:sp>
        <p:nvSpPr>
          <p:cNvPr id="4" name="Rectangle 3">
            <a:extLst>
              <a:ext uri="{FF2B5EF4-FFF2-40B4-BE49-F238E27FC236}">
                <a16:creationId xmlns:a16="http://schemas.microsoft.com/office/drawing/2014/main" id="{B60E84EA-DC99-422F-8FFE-371876E24541}"/>
              </a:ext>
            </a:extLst>
          </p:cNvPr>
          <p:cNvSpPr/>
          <p:nvPr/>
        </p:nvSpPr>
        <p:spPr>
          <a:xfrm>
            <a:off x="3254267" y="411420"/>
            <a:ext cx="4487126" cy="400110"/>
          </a:xfrm>
          <a:prstGeom prst="rect">
            <a:avLst/>
          </a:prstGeom>
        </p:spPr>
        <p:txBody>
          <a:bodyPr wrap="none">
            <a:spAutoFit/>
          </a:bodyPr>
          <a:lstStyle/>
          <a:p>
            <a:pPr lvl="0" algn="ctr"/>
            <a:r>
              <a:rPr lang="en-US" sz="2000" dirty="0">
                <a:solidFill>
                  <a:srgbClr val="000000"/>
                </a:solidFill>
              </a:rPr>
              <a:t>Inpatient LOS(Hourly) by Diagnosis</a:t>
            </a:r>
          </a:p>
        </p:txBody>
      </p:sp>
      <p:sp>
        <p:nvSpPr>
          <p:cNvPr id="5" name="Rectangle 4">
            <a:extLst>
              <a:ext uri="{FF2B5EF4-FFF2-40B4-BE49-F238E27FC236}">
                <a16:creationId xmlns:a16="http://schemas.microsoft.com/office/drawing/2014/main" id="{C30C92D5-54D3-418E-8D56-5F1D3CA58115}"/>
              </a:ext>
            </a:extLst>
          </p:cNvPr>
          <p:cNvSpPr/>
          <p:nvPr/>
        </p:nvSpPr>
        <p:spPr>
          <a:xfrm>
            <a:off x="4935016" y="4318814"/>
            <a:ext cx="1552028" cy="369332"/>
          </a:xfrm>
          <a:prstGeom prst="rect">
            <a:avLst/>
          </a:prstGeom>
        </p:spPr>
        <p:txBody>
          <a:bodyPr wrap="none">
            <a:spAutoFit/>
          </a:bodyPr>
          <a:lstStyle/>
          <a:p>
            <a:pPr algn="ctr"/>
            <a:r>
              <a:rPr lang="en-US" dirty="0"/>
              <a:t>Charge Data</a:t>
            </a:r>
          </a:p>
        </p:txBody>
      </p:sp>
      <p:graphicFrame>
        <p:nvGraphicFramePr>
          <p:cNvPr id="6" name="Table 5">
            <a:extLst>
              <a:ext uri="{FF2B5EF4-FFF2-40B4-BE49-F238E27FC236}">
                <a16:creationId xmlns:a16="http://schemas.microsoft.com/office/drawing/2014/main" id="{521663F2-CE8B-42E5-9797-54FCBE9D198D}"/>
              </a:ext>
            </a:extLst>
          </p:cNvPr>
          <p:cNvGraphicFramePr>
            <a:graphicFrameLocks noGrp="1"/>
          </p:cNvGraphicFramePr>
          <p:nvPr>
            <p:extLst>
              <p:ext uri="{D42A27DB-BD31-4B8C-83A1-F6EECF244321}">
                <p14:modId xmlns:p14="http://schemas.microsoft.com/office/powerpoint/2010/main" val="3370232381"/>
              </p:ext>
            </p:extLst>
          </p:nvPr>
        </p:nvGraphicFramePr>
        <p:xfrm>
          <a:off x="502921" y="4812030"/>
          <a:ext cx="10344153" cy="1588769"/>
        </p:xfrm>
        <a:graphic>
          <a:graphicData uri="http://schemas.openxmlformats.org/drawingml/2006/table">
            <a:tbl>
              <a:tblPr/>
              <a:tblGrid>
                <a:gridCol w="1127561">
                  <a:extLst>
                    <a:ext uri="{9D8B030D-6E8A-4147-A177-3AD203B41FA5}">
                      <a16:colId xmlns:a16="http://schemas.microsoft.com/office/drawing/2014/main" val="1645196056"/>
                    </a:ext>
                  </a:extLst>
                </a:gridCol>
                <a:gridCol w="1152074">
                  <a:extLst>
                    <a:ext uri="{9D8B030D-6E8A-4147-A177-3AD203B41FA5}">
                      <a16:colId xmlns:a16="http://schemas.microsoft.com/office/drawing/2014/main" val="2997222601"/>
                    </a:ext>
                  </a:extLst>
                </a:gridCol>
                <a:gridCol w="1152074">
                  <a:extLst>
                    <a:ext uri="{9D8B030D-6E8A-4147-A177-3AD203B41FA5}">
                      <a16:colId xmlns:a16="http://schemas.microsoft.com/office/drawing/2014/main" val="719501522"/>
                    </a:ext>
                  </a:extLst>
                </a:gridCol>
                <a:gridCol w="1152074">
                  <a:extLst>
                    <a:ext uri="{9D8B030D-6E8A-4147-A177-3AD203B41FA5}">
                      <a16:colId xmlns:a16="http://schemas.microsoft.com/office/drawing/2014/main" val="3656624072"/>
                    </a:ext>
                  </a:extLst>
                </a:gridCol>
                <a:gridCol w="1152074">
                  <a:extLst>
                    <a:ext uri="{9D8B030D-6E8A-4147-A177-3AD203B41FA5}">
                      <a16:colId xmlns:a16="http://schemas.microsoft.com/office/drawing/2014/main" val="2518754999"/>
                    </a:ext>
                  </a:extLst>
                </a:gridCol>
                <a:gridCol w="1152074">
                  <a:extLst>
                    <a:ext uri="{9D8B030D-6E8A-4147-A177-3AD203B41FA5}">
                      <a16:colId xmlns:a16="http://schemas.microsoft.com/office/drawing/2014/main" val="1384210721"/>
                    </a:ext>
                  </a:extLst>
                </a:gridCol>
                <a:gridCol w="1152074">
                  <a:extLst>
                    <a:ext uri="{9D8B030D-6E8A-4147-A177-3AD203B41FA5}">
                      <a16:colId xmlns:a16="http://schemas.microsoft.com/office/drawing/2014/main" val="4158304969"/>
                    </a:ext>
                  </a:extLst>
                </a:gridCol>
                <a:gridCol w="1152074">
                  <a:extLst>
                    <a:ext uri="{9D8B030D-6E8A-4147-A177-3AD203B41FA5}">
                      <a16:colId xmlns:a16="http://schemas.microsoft.com/office/drawing/2014/main" val="2121755696"/>
                    </a:ext>
                  </a:extLst>
                </a:gridCol>
                <a:gridCol w="1152074">
                  <a:extLst>
                    <a:ext uri="{9D8B030D-6E8A-4147-A177-3AD203B41FA5}">
                      <a16:colId xmlns:a16="http://schemas.microsoft.com/office/drawing/2014/main" val="2753245776"/>
                    </a:ext>
                  </a:extLst>
                </a:gridCol>
              </a:tblGrid>
              <a:tr h="226967">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tc gridSpan="2">
                  <a:txBody>
                    <a:bodyPr/>
                    <a:lstStyle/>
                    <a:p>
                      <a:pPr algn="ctr" fontAlgn="b"/>
                      <a:r>
                        <a:rPr lang="en-US" sz="1100" b="1" i="0" u="none" strike="noStrike">
                          <a:solidFill>
                            <a:srgbClr val="FFFFFF"/>
                          </a:solidFill>
                          <a:effectLst/>
                          <a:latin typeface="Calibri" panose="020F0502020204030204" pitchFamily="34" charset="0"/>
                        </a:rPr>
                        <a:t>Chest Pain</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hMerge="1">
                  <a:txBody>
                    <a:bodyPr/>
                    <a:lstStyle/>
                    <a:p>
                      <a:endParaRPr lang="en-US"/>
                    </a:p>
                  </a:txBody>
                  <a:tcPr/>
                </a:tc>
                <a:tc gridSpan="2">
                  <a:txBody>
                    <a:bodyPr/>
                    <a:lstStyle/>
                    <a:p>
                      <a:pPr algn="ctr" fontAlgn="b"/>
                      <a:r>
                        <a:rPr lang="en-US" sz="1100" b="1" i="0" u="none" strike="noStrike" dirty="0">
                          <a:solidFill>
                            <a:srgbClr val="FFFFFF"/>
                          </a:solidFill>
                          <a:effectLst/>
                          <a:latin typeface="Calibri" panose="020F0502020204030204" pitchFamily="34" charset="0"/>
                        </a:rPr>
                        <a:t>Other Pneumonia</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hMerge="1">
                  <a:txBody>
                    <a:bodyPr/>
                    <a:lstStyle/>
                    <a:p>
                      <a:endParaRPr lang="en-US"/>
                    </a:p>
                  </a:txBody>
                  <a:tcPr/>
                </a:tc>
                <a:tc gridSpan="2">
                  <a:txBody>
                    <a:bodyPr/>
                    <a:lstStyle/>
                    <a:p>
                      <a:pPr algn="ctr" fontAlgn="b"/>
                      <a:r>
                        <a:rPr lang="en-US" sz="1100" b="1" i="0" u="none" strike="noStrike">
                          <a:solidFill>
                            <a:srgbClr val="FFFFFF"/>
                          </a:solidFill>
                          <a:effectLst/>
                          <a:latin typeface="Calibri" panose="020F0502020204030204" pitchFamily="34" charset="0"/>
                        </a:rPr>
                        <a:t>Syncope &amp; Collapse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hMerge="1">
                  <a:txBody>
                    <a:bodyPr/>
                    <a:lstStyle/>
                    <a:p>
                      <a:endParaRPr lang="en-US"/>
                    </a:p>
                  </a:txBody>
                  <a:tcPr/>
                </a:tc>
                <a:tc gridSpan="2">
                  <a:txBody>
                    <a:bodyPr/>
                    <a:lstStyle/>
                    <a:p>
                      <a:pPr algn="ctr" fontAlgn="b"/>
                      <a:r>
                        <a:rPr lang="en-US" sz="1100" b="1" i="0" u="none" strike="noStrike">
                          <a:solidFill>
                            <a:srgbClr val="FFFFFF"/>
                          </a:solidFill>
                          <a:effectLst/>
                          <a:latin typeface="Calibri" panose="020F0502020204030204" pitchFamily="34" charset="0"/>
                        </a:rPr>
                        <a:t>All DRG Codes</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hMerge="1">
                  <a:txBody>
                    <a:bodyPr/>
                    <a:lstStyle/>
                    <a:p>
                      <a:endParaRPr lang="en-US"/>
                    </a:p>
                  </a:txBody>
                  <a:tcPr/>
                </a:tc>
                <a:extLst>
                  <a:ext uri="{0D108BD9-81ED-4DB2-BD59-A6C34878D82A}">
                    <a16:rowId xmlns:a16="http://schemas.microsoft.com/office/drawing/2014/main" val="2559175027"/>
                  </a:ext>
                </a:extLst>
              </a:tr>
              <a:tr h="226967">
                <a:tc>
                  <a:txBody>
                    <a:bodyPr/>
                    <a:lstStyle/>
                    <a:p>
                      <a:pPr algn="ctr" fontAlgn="b"/>
                      <a:endParaRPr lang="en-US" sz="1100" b="0" i="0" u="none" strike="noStrike">
                        <a:solidFill>
                          <a:srgbClr val="000000"/>
                        </a:solidFill>
                        <a:effectLst/>
                        <a:latin typeface="Calibri" panose="020F0502020204030204" pitchFamily="34" charset="0"/>
                      </a:endParaRP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1" i="0" u="none" strike="noStrike">
                          <a:solidFill>
                            <a:srgbClr val="FFFFFF"/>
                          </a:solidFill>
                          <a:effectLst/>
                          <a:latin typeface="Calibri" panose="020F0502020204030204" pitchFamily="34" charset="0"/>
                        </a:rPr>
                        <a:t>Mean Charge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1100" b="1" i="0" u="none" strike="noStrike">
                          <a:solidFill>
                            <a:srgbClr val="FFFFFF"/>
                          </a:solidFill>
                          <a:effectLst/>
                          <a:latin typeface="Calibri" panose="020F0502020204030204" pitchFamily="34" charset="0"/>
                        </a:rPr>
                        <a:t> Mean Cost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1100" b="1" i="0" u="none" strike="noStrike">
                          <a:solidFill>
                            <a:srgbClr val="FFFFFF"/>
                          </a:solidFill>
                          <a:effectLst/>
                          <a:latin typeface="Calibri" panose="020F0502020204030204" pitchFamily="34" charset="0"/>
                        </a:rPr>
                        <a:t>Mean Charge2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1100" b="1" i="0" u="none" strike="noStrike">
                          <a:solidFill>
                            <a:srgbClr val="FFFFFF"/>
                          </a:solidFill>
                          <a:effectLst/>
                          <a:latin typeface="Calibri" panose="020F0502020204030204" pitchFamily="34" charset="0"/>
                        </a:rPr>
                        <a:t> Mean Cost3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1100" b="1" i="0" u="none" strike="noStrike">
                          <a:solidFill>
                            <a:srgbClr val="FFFFFF"/>
                          </a:solidFill>
                          <a:effectLst/>
                          <a:latin typeface="Calibri" panose="020F0502020204030204" pitchFamily="34" charset="0"/>
                        </a:rPr>
                        <a:t>Mean Charge4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1100" b="1" i="0" u="none" strike="noStrike">
                          <a:solidFill>
                            <a:srgbClr val="FFFFFF"/>
                          </a:solidFill>
                          <a:effectLst/>
                          <a:latin typeface="Calibri" panose="020F0502020204030204" pitchFamily="34" charset="0"/>
                        </a:rPr>
                        <a:t> Mean Cost5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1100" b="1" i="0" u="none" strike="noStrike">
                          <a:solidFill>
                            <a:srgbClr val="FFFFFF"/>
                          </a:solidFill>
                          <a:effectLst/>
                          <a:latin typeface="Calibri" panose="020F0502020204030204" pitchFamily="34" charset="0"/>
                        </a:rPr>
                        <a:t>Mean Charge</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tc>
                  <a:txBody>
                    <a:bodyPr/>
                    <a:lstStyle/>
                    <a:p>
                      <a:pPr algn="ctr" fontAlgn="b"/>
                      <a:r>
                        <a:rPr lang="en-US" sz="1100" b="1" i="0" u="none" strike="noStrike">
                          <a:solidFill>
                            <a:srgbClr val="FFFFFF"/>
                          </a:solidFill>
                          <a:effectLst/>
                          <a:latin typeface="Calibri" panose="020F0502020204030204" pitchFamily="34" charset="0"/>
                        </a:rPr>
                        <a:t>Mean Cost</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0000"/>
                    </a:solidFill>
                  </a:tcPr>
                </a:tc>
                <a:extLst>
                  <a:ext uri="{0D108BD9-81ED-4DB2-BD59-A6C34878D82A}">
                    <a16:rowId xmlns:a16="http://schemas.microsoft.com/office/drawing/2014/main" val="4129921451"/>
                  </a:ext>
                </a:extLst>
              </a:tr>
              <a:tr h="226967">
                <a:tc>
                  <a:txBody>
                    <a:bodyPr/>
                    <a:lstStyle/>
                    <a:p>
                      <a:pPr algn="ctr" fontAlgn="b"/>
                      <a:r>
                        <a:rPr lang="en-US" sz="1100" b="0" i="0" u="none" strike="noStrike">
                          <a:solidFill>
                            <a:srgbClr val="000000"/>
                          </a:solidFill>
                          <a:effectLst/>
                          <a:latin typeface="Calibri" panose="020F0502020204030204" pitchFamily="34" charset="0"/>
                        </a:rPr>
                        <a:t>Severe</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$43,416.64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$16,879.18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$50,767.30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$20,898.86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$49,448.91</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$18,615.04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$110,199.85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$42,646.38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45326"/>
                  </a:ext>
                </a:extLst>
              </a:tr>
              <a:tr h="226967">
                <a:tc>
                  <a:txBody>
                    <a:bodyPr/>
                    <a:lstStyle/>
                    <a:p>
                      <a:pPr algn="ctr" fontAlgn="b"/>
                      <a:r>
                        <a:rPr lang="en-US" sz="1100" b="0" i="0" u="none" strike="noStrike">
                          <a:solidFill>
                            <a:srgbClr val="000000"/>
                          </a:solidFill>
                          <a:effectLst/>
                          <a:latin typeface="Calibri" panose="020F0502020204030204" pitchFamily="34" charset="0"/>
                        </a:rPr>
                        <a:t>Major</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$18,082.14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$6,743.78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$28,049.79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$11,510.66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$22,017.05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$8,247.85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$50,134.58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$19,852.02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33148289"/>
                  </a:ext>
                </a:extLst>
              </a:tr>
              <a:tr h="226967">
                <a:tc>
                  <a:txBody>
                    <a:bodyPr/>
                    <a:lstStyle/>
                    <a:p>
                      <a:pPr algn="ctr" fontAlgn="b"/>
                      <a:r>
                        <a:rPr lang="en-US" sz="1100" b="0" i="0" u="none" strike="noStrike">
                          <a:solidFill>
                            <a:srgbClr val="000000"/>
                          </a:solidFill>
                          <a:effectLst/>
                          <a:latin typeface="Calibri" panose="020F0502020204030204" pitchFamily="34" charset="0"/>
                        </a:rPr>
                        <a:t>Moderate</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$12,661.59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$4,637.13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$17,756.77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$7,400.34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$16,020.53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$5,903.30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$21,422.85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$8,630.07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49019512"/>
                  </a:ext>
                </a:extLst>
              </a:tr>
              <a:tr h="226967">
                <a:tc>
                  <a:txBody>
                    <a:bodyPr/>
                    <a:lstStyle/>
                    <a:p>
                      <a:pPr algn="ctr" fontAlgn="b"/>
                      <a:r>
                        <a:rPr lang="en-US" sz="1100" b="0" i="0" u="none" strike="noStrike">
                          <a:solidFill>
                            <a:srgbClr val="000000"/>
                          </a:solidFill>
                          <a:effectLst/>
                          <a:latin typeface="Calibri" panose="020F0502020204030204" pitchFamily="34" charset="0"/>
                        </a:rPr>
                        <a:t>Minor</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0" i="0" u="none" strike="noStrike">
                          <a:solidFill>
                            <a:srgbClr val="000000"/>
                          </a:solidFill>
                          <a:effectLst/>
                          <a:latin typeface="Calibri" panose="020F0502020204030204" pitchFamily="34" charset="0"/>
                        </a:rPr>
                        <a:t>$10,443.43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$3,773.82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$12,581.17</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$5,354.12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$12,938.25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$4,587.50</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$30,347.84</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0" u="none" strike="noStrike">
                          <a:solidFill>
                            <a:srgbClr val="000000"/>
                          </a:solidFill>
                          <a:effectLst/>
                          <a:latin typeface="Calibri" panose="020F0502020204030204" pitchFamily="34" charset="0"/>
                        </a:rPr>
                        <a:t>$12,164.46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86561273"/>
                  </a:ext>
                </a:extLst>
              </a:tr>
              <a:tr h="226967">
                <a:tc>
                  <a:txBody>
                    <a:bodyPr/>
                    <a:lstStyle/>
                    <a:p>
                      <a:pPr algn="ctr" fontAlgn="b"/>
                      <a:r>
                        <a:rPr lang="en-US" sz="1100" b="1" i="1" u="none" strike="noStrike">
                          <a:solidFill>
                            <a:srgbClr val="000000"/>
                          </a:solidFill>
                          <a:effectLst/>
                          <a:latin typeface="Calibri" panose="020F0502020204030204" pitchFamily="34" charset="0"/>
                        </a:rPr>
                        <a:t>Average</a:t>
                      </a:r>
                    </a:p>
                  </a:txBody>
                  <a:tcPr marL="9525" marR="9525" marT="9525"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b"/>
                      <a:r>
                        <a:rPr lang="en-US" sz="1100" b="1" i="1" u="none" strike="noStrike">
                          <a:solidFill>
                            <a:srgbClr val="000000"/>
                          </a:solidFill>
                          <a:effectLst/>
                          <a:latin typeface="Calibri" panose="020F0502020204030204" pitchFamily="34" charset="0"/>
                        </a:rPr>
                        <a:t>$21,150.95</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1" u="none" strike="noStrike">
                          <a:solidFill>
                            <a:srgbClr val="000000"/>
                          </a:solidFill>
                          <a:effectLst/>
                          <a:latin typeface="Calibri" panose="020F0502020204030204" pitchFamily="34" charset="0"/>
                        </a:rPr>
                        <a:t>$8,008.48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1" u="none" strike="noStrike">
                          <a:solidFill>
                            <a:srgbClr val="000000"/>
                          </a:solidFill>
                          <a:effectLst/>
                          <a:latin typeface="Calibri" panose="020F0502020204030204" pitchFamily="34" charset="0"/>
                        </a:rPr>
                        <a:t>$27,288.76</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1" u="none" strike="noStrike">
                          <a:solidFill>
                            <a:srgbClr val="000000"/>
                          </a:solidFill>
                          <a:effectLst/>
                          <a:latin typeface="Calibri" panose="020F0502020204030204" pitchFamily="34" charset="0"/>
                        </a:rPr>
                        <a:t>$11,290.99</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1" u="none" strike="noStrike">
                          <a:solidFill>
                            <a:srgbClr val="000000"/>
                          </a:solidFill>
                          <a:effectLst/>
                          <a:latin typeface="Calibri" panose="020F0502020204030204" pitchFamily="34" charset="0"/>
                        </a:rPr>
                        <a:t>$25,106.18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1" u="none" strike="noStrike">
                          <a:solidFill>
                            <a:srgbClr val="000000"/>
                          </a:solidFill>
                          <a:effectLst/>
                          <a:latin typeface="Calibri" panose="020F0502020204030204" pitchFamily="34" charset="0"/>
                        </a:rPr>
                        <a:t>$9,338.42</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1" u="none" strike="noStrike">
                          <a:solidFill>
                            <a:srgbClr val="000000"/>
                          </a:solidFill>
                          <a:effectLst/>
                          <a:latin typeface="Calibri" panose="020F0502020204030204" pitchFamily="34" charset="0"/>
                        </a:rPr>
                        <a:t>$53,026.28</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1" i="1" u="none" strike="noStrike" dirty="0">
                          <a:solidFill>
                            <a:srgbClr val="000000"/>
                          </a:solidFill>
                          <a:effectLst/>
                          <a:latin typeface="Calibri" panose="020F0502020204030204" pitchFamily="34" charset="0"/>
                        </a:rPr>
                        <a:t>$20,823.23</a:t>
                      </a:r>
                    </a:p>
                  </a:txBody>
                  <a:tcPr marL="9525" marR="9525" marT="9525"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45943783"/>
                  </a:ext>
                </a:extLst>
              </a:tr>
            </a:tbl>
          </a:graphicData>
        </a:graphic>
      </p:graphicFrame>
    </p:spTree>
    <p:extLst>
      <p:ext uri="{BB962C8B-B14F-4D97-AF65-F5344CB8AC3E}">
        <p14:creationId xmlns:p14="http://schemas.microsoft.com/office/powerpoint/2010/main" val="3185155204"/>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TM03457515[[fn=View]]</Template>
  <TotalTime>1200</TotalTime>
  <Words>871</Words>
  <Application>Microsoft Office PowerPoint</Application>
  <PresentationFormat>Widescreen</PresentationFormat>
  <Paragraphs>107</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AdvP403A40</vt:lpstr>
      <vt:lpstr>Arial</vt:lpstr>
      <vt:lpstr>Calibri</vt:lpstr>
      <vt:lpstr>Century Schoolbook</vt:lpstr>
      <vt:lpstr>Helvetica</vt:lpstr>
      <vt:lpstr>Times New Roman</vt:lpstr>
      <vt:lpstr>Wingdings 2</vt:lpstr>
      <vt:lpstr>View</vt:lpstr>
      <vt:lpstr>Medicare Observation:  A Hospital’s Dilemma</vt:lpstr>
      <vt:lpstr>Introduction</vt:lpstr>
      <vt:lpstr>History </vt:lpstr>
      <vt:lpstr>Observation Unit Statistics </vt:lpstr>
      <vt:lpstr>Observation Unit Statistics </vt:lpstr>
      <vt:lpstr>Exemplar Hospital</vt:lpstr>
      <vt:lpstr>ED Visits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Medicare Observation:  A Hospital’s Dilemma</dc:title>
  <dc:creator>Matts42 Farris</dc:creator>
  <cp:lastModifiedBy>Matts42 Farris</cp:lastModifiedBy>
  <cp:revision>11</cp:revision>
  <dcterms:created xsi:type="dcterms:W3CDTF">2017-12-17T14:14:29Z</dcterms:created>
  <dcterms:modified xsi:type="dcterms:W3CDTF">2017-12-18T10:15:21Z</dcterms:modified>
</cp:coreProperties>
</file>

<file path=docProps/thumbnail.jpeg>
</file>